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75" r:id="rId3"/>
    <p:sldId id="262" r:id="rId4"/>
    <p:sldId id="263" r:id="rId5"/>
    <p:sldId id="311" r:id="rId6"/>
    <p:sldId id="312" r:id="rId7"/>
    <p:sldId id="313" r:id="rId8"/>
    <p:sldId id="314" r:id="rId9"/>
    <p:sldId id="315" r:id="rId10"/>
    <p:sldId id="316" r:id="rId11"/>
    <p:sldId id="27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8A2C1B8-650F-4180-8ABC-7D7E36DB687D}">
          <p14:sldIdLst>
            <p14:sldId id="256"/>
            <p14:sldId id="275"/>
            <p14:sldId id="262"/>
            <p14:sldId id="263"/>
            <p14:sldId id="311"/>
            <p14:sldId id="312"/>
            <p14:sldId id="313"/>
            <p14:sldId id="314"/>
            <p14:sldId id="315"/>
            <p14:sldId id="316"/>
            <p14:sldId id="27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08" userDrawn="1">
          <p15:clr>
            <a:srgbClr val="A4A3A4"/>
          </p15:clr>
        </p15:guide>
        <p15:guide id="4" pos="7272" userDrawn="1">
          <p15:clr>
            <a:srgbClr val="A4A3A4"/>
          </p15:clr>
        </p15:guide>
        <p15:guide id="5" orient="horz" pos="3929" userDrawn="1">
          <p15:clr>
            <a:srgbClr val="A4A3A4"/>
          </p15:clr>
        </p15:guide>
        <p15:guide id="6" orient="horz" pos="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9900"/>
    <a:srgbClr val="FDAA31"/>
    <a:srgbClr val="F2F2F2"/>
    <a:srgbClr val="1A232E"/>
    <a:srgbClr val="000000"/>
    <a:srgbClr val="232F3E"/>
    <a:srgbClr val="304156"/>
    <a:srgbClr val="ED7D31"/>
    <a:srgbClr val="FECD86"/>
    <a:srgbClr val="DE8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5" autoAdjust="0"/>
    <p:restoredTop sz="88542" autoAdjust="0"/>
  </p:normalViewPr>
  <p:slideViewPr>
    <p:cSldViewPr snapToGrid="0" showGuides="1">
      <p:cViewPr varScale="1">
        <p:scale>
          <a:sx n="52" d="100"/>
          <a:sy n="52" d="100"/>
        </p:scale>
        <p:origin x="1192" y="44"/>
      </p:cViewPr>
      <p:guideLst>
        <p:guide orient="horz" pos="2160"/>
        <p:guide pos="3840"/>
        <p:guide pos="408"/>
        <p:guide pos="7272"/>
        <p:guide orient="horz" pos="3929"/>
        <p:guide orient="horz" pos="7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jpeg>
</file>

<file path=ppt/media/image2.png>
</file>

<file path=ppt/media/image3.png>
</file>

<file path=ppt/media/image4.sv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68431-B8BC-4B32-AE1B-869BD5C0AE2A}" type="datetimeFigureOut">
              <a:rPr lang="en-ID" smtClean="0"/>
              <a:t>07/08/2024</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AC767-366D-4ECF-A6F1-3F953A2B992D}" type="slidenum">
              <a:rPr lang="en-ID" smtClean="0"/>
              <a:t>‹#›</a:t>
            </a:fld>
            <a:endParaRPr lang="en-ID"/>
          </a:p>
        </p:txBody>
      </p:sp>
    </p:spTree>
    <p:extLst>
      <p:ext uri="{BB962C8B-B14F-4D97-AF65-F5344CB8AC3E}">
        <p14:creationId xmlns:p14="http://schemas.microsoft.com/office/powerpoint/2010/main" val="4153687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a:t>
            </a:fld>
            <a:endParaRPr lang="en-ID"/>
          </a:p>
        </p:txBody>
      </p:sp>
    </p:spTree>
    <p:extLst>
      <p:ext uri="{BB962C8B-B14F-4D97-AF65-F5344CB8AC3E}">
        <p14:creationId xmlns:p14="http://schemas.microsoft.com/office/powerpoint/2010/main" val="837151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10</a:t>
            </a:fld>
            <a:endParaRPr lang="en-ID"/>
          </a:p>
        </p:txBody>
      </p:sp>
    </p:spTree>
    <p:extLst>
      <p:ext uri="{BB962C8B-B14F-4D97-AF65-F5344CB8AC3E}">
        <p14:creationId xmlns:p14="http://schemas.microsoft.com/office/powerpoint/2010/main" val="942148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11</a:t>
            </a:fld>
            <a:endParaRPr lang="en-ID"/>
          </a:p>
        </p:txBody>
      </p:sp>
    </p:spTree>
    <p:extLst>
      <p:ext uri="{BB962C8B-B14F-4D97-AF65-F5344CB8AC3E}">
        <p14:creationId xmlns:p14="http://schemas.microsoft.com/office/powerpoint/2010/main" val="1765356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2</a:t>
            </a:fld>
            <a:endParaRPr lang="en-ID"/>
          </a:p>
        </p:txBody>
      </p:sp>
    </p:spTree>
    <p:extLst>
      <p:ext uri="{BB962C8B-B14F-4D97-AF65-F5344CB8AC3E}">
        <p14:creationId xmlns:p14="http://schemas.microsoft.com/office/powerpoint/2010/main" val="2840480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3</a:t>
            </a:fld>
            <a:endParaRPr lang="en-ID"/>
          </a:p>
        </p:txBody>
      </p:sp>
    </p:spTree>
    <p:extLst>
      <p:ext uri="{BB962C8B-B14F-4D97-AF65-F5344CB8AC3E}">
        <p14:creationId xmlns:p14="http://schemas.microsoft.com/office/powerpoint/2010/main" val="3058725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4</a:t>
            </a:fld>
            <a:endParaRPr lang="en-ID"/>
          </a:p>
        </p:txBody>
      </p:sp>
    </p:spTree>
    <p:extLst>
      <p:ext uri="{BB962C8B-B14F-4D97-AF65-F5344CB8AC3E}">
        <p14:creationId xmlns:p14="http://schemas.microsoft.com/office/powerpoint/2010/main" val="666207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5</a:t>
            </a:fld>
            <a:endParaRPr lang="en-ID"/>
          </a:p>
        </p:txBody>
      </p:sp>
    </p:spTree>
    <p:extLst>
      <p:ext uri="{BB962C8B-B14F-4D97-AF65-F5344CB8AC3E}">
        <p14:creationId xmlns:p14="http://schemas.microsoft.com/office/powerpoint/2010/main" val="34703138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6</a:t>
            </a:fld>
            <a:endParaRPr lang="en-ID"/>
          </a:p>
        </p:txBody>
      </p:sp>
    </p:spTree>
    <p:extLst>
      <p:ext uri="{BB962C8B-B14F-4D97-AF65-F5344CB8AC3E}">
        <p14:creationId xmlns:p14="http://schemas.microsoft.com/office/powerpoint/2010/main" val="36745099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7</a:t>
            </a:fld>
            <a:endParaRPr lang="en-ID"/>
          </a:p>
        </p:txBody>
      </p:sp>
    </p:spTree>
    <p:extLst>
      <p:ext uri="{BB962C8B-B14F-4D97-AF65-F5344CB8AC3E}">
        <p14:creationId xmlns:p14="http://schemas.microsoft.com/office/powerpoint/2010/main" val="4006612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8</a:t>
            </a:fld>
            <a:endParaRPr lang="en-ID"/>
          </a:p>
        </p:txBody>
      </p:sp>
    </p:spTree>
    <p:extLst>
      <p:ext uri="{BB962C8B-B14F-4D97-AF65-F5344CB8AC3E}">
        <p14:creationId xmlns:p14="http://schemas.microsoft.com/office/powerpoint/2010/main" val="13183287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9</a:t>
            </a:fld>
            <a:endParaRPr lang="en-ID"/>
          </a:p>
        </p:txBody>
      </p:sp>
    </p:spTree>
    <p:extLst>
      <p:ext uri="{BB962C8B-B14F-4D97-AF65-F5344CB8AC3E}">
        <p14:creationId xmlns:p14="http://schemas.microsoft.com/office/powerpoint/2010/main" val="23193254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F109A-21B3-4AED-9B24-15B8806268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7A618E2A-F2F3-49A2-957A-926577D786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58835C57-F9A2-42D3-8CF6-72FD5830C97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07/08/2024</a:t>
            </a:fld>
            <a:endParaRPr lang="en-ID"/>
          </a:p>
        </p:txBody>
      </p:sp>
      <p:sp>
        <p:nvSpPr>
          <p:cNvPr id="5" name="Footer Placeholder 4">
            <a:extLst>
              <a:ext uri="{FF2B5EF4-FFF2-40B4-BE49-F238E27FC236}">
                <a16:creationId xmlns:a16="http://schemas.microsoft.com/office/drawing/2014/main" id="{F48F4BF8-B7EC-465F-9305-A35ABAC92DE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680B490E-D1D2-415F-BE96-DBF73B7A1A3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727160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BC12B-ED7C-44E0-AB3A-1EB802D5B414}"/>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BB903352-93B8-4706-A726-FC4909C459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3FEE761-D03F-4B07-85AC-B758BA91AAB0}"/>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07/08/2024</a:t>
            </a:fld>
            <a:endParaRPr lang="en-ID"/>
          </a:p>
        </p:txBody>
      </p:sp>
      <p:sp>
        <p:nvSpPr>
          <p:cNvPr id="5" name="Footer Placeholder 4">
            <a:extLst>
              <a:ext uri="{FF2B5EF4-FFF2-40B4-BE49-F238E27FC236}">
                <a16:creationId xmlns:a16="http://schemas.microsoft.com/office/drawing/2014/main" id="{7CA40DE4-BFF2-4DD8-AABF-5BB81C79DB03}"/>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BB4AEB91-F9A3-4E8B-A448-854F82E7FBBE}"/>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702156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44B229-B7CE-4C43-8647-8081E50135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9FFBD2CA-740E-45DF-922C-97B968AE69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7EBAA082-F55B-447D-9919-EB2B6B7F19AC}"/>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07/08/2024</a:t>
            </a:fld>
            <a:endParaRPr lang="en-ID"/>
          </a:p>
        </p:txBody>
      </p:sp>
      <p:sp>
        <p:nvSpPr>
          <p:cNvPr id="5" name="Footer Placeholder 4">
            <a:extLst>
              <a:ext uri="{FF2B5EF4-FFF2-40B4-BE49-F238E27FC236}">
                <a16:creationId xmlns:a16="http://schemas.microsoft.com/office/drawing/2014/main" id="{3D7924FD-A234-41C5-B382-0C5828AA3175}"/>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9A113FB6-CC57-4B8C-BEE8-70259B9E2A4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941759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E581-9ABB-4B86-A245-B74FEAE8C46C}"/>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208B1AD9-6E0B-4B07-BC1B-FBCEE4DE8D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9102214-BDC5-4F3B-A454-C64095FBF8A8}"/>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07/08/2024</a:t>
            </a:fld>
            <a:endParaRPr lang="en-ID"/>
          </a:p>
        </p:txBody>
      </p:sp>
      <p:sp>
        <p:nvSpPr>
          <p:cNvPr id="5" name="Footer Placeholder 4">
            <a:extLst>
              <a:ext uri="{FF2B5EF4-FFF2-40B4-BE49-F238E27FC236}">
                <a16:creationId xmlns:a16="http://schemas.microsoft.com/office/drawing/2014/main" id="{DD3DE5A2-E0F9-419E-9708-07448B86A392}"/>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4FAE42E0-B021-449E-A119-E9D12DB30701}"/>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0116944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DDA0A-72D5-4A47-8608-90887338D3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B7A40760-859E-4D65-ADAF-C6525299D6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0495C0-E2FC-4568-BC2B-B312CDA0096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07/08/2024</a:t>
            </a:fld>
            <a:endParaRPr lang="en-ID"/>
          </a:p>
        </p:txBody>
      </p:sp>
      <p:sp>
        <p:nvSpPr>
          <p:cNvPr id="5" name="Footer Placeholder 4">
            <a:extLst>
              <a:ext uri="{FF2B5EF4-FFF2-40B4-BE49-F238E27FC236}">
                <a16:creationId xmlns:a16="http://schemas.microsoft.com/office/drawing/2014/main" id="{75BC27C3-8E1F-4007-884C-C63975517EB4}"/>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F978BB95-3657-4C2A-B4AB-7CEBA3A1095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042835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B32E3-1CF2-4D7E-8107-DFBEA42E17F9}"/>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41A644C-2B15-4E7F-8664-B0584B7DBA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28FF0366-C28B-4BDA-845E-F27527A1C4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E1BD4F05-A819-4AF6-AB17-308DD67A1252}"/>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07/08/2024</a:t>
            </a:fld>
            <a:endParaRPr lang="en-ID"/>
          </a:p>
        </p:txBody>
      </p:sp>
      <p:sp>
        <p:nvSpPr>
          <p:cNvPr id="6" name="Footer Placeholder 5">
            <a:extLst>
              <a:ext uri="{FF2B5EF4-FFF2-40B4-BE49-F238E27FC236}">
                <a16:creationId xmlns:a16="http://schemas.microsoft.com/office/drawing/2014/main" id="{DCB8503A-166E-472B-964E-5E7FC155F0B8}"/>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A1562E2D-A7E0-4A99-BB6A-DF7C3D8EC63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1590828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B03A3-F4FC-45A7-A280-B1AABF0BD2D7}"/>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288C8917-0680-4D3C-B7BD-B9BCA1C901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4A027F-B654-43A0-A51D-FB6115F0B5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D9417CC2-BBC3-42A6-BEB1-84CDCF6BA0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D783B8-A2EE-4C6A-88C6-22322E1FD3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D2D3B6C0-BEAF-468F-8260-6988D8AE896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07/08/2024</a:t>
            </a:fld>
            <a:endParaRPr lang="en-ID"/>
          </a:p>
        </p:txBody>
      </p:sp>
      <p:sp>
        <p:nvSpPr>
          <p:cNvPr id="8" name="Footer Placeholder 7">
            <a:extLst>
              <a:ext uri="{FF2B5EF4-FFF2-40B4-BE49-F238E27FC236}">
                <a16:creationId xmlns:a16="http://schemas.microsoft.com/office/drawing/2014/main" id="{FC025079-910A-4AFC-85D3-0C244E9F9E1E}"/>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9" name="Slide Number Placeholder 8">
            <a:extLst>
              <a:ext uri="{FF2B5EF4-FFF2-40B4-BE49-F238E27FC236}">
                <a16:creationId xmlns:a16="http://schemas.microsoft.com/office/drawing/2014/main" id="{86A8DECD-AB56-46C3-A011-F7D96D5D10C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272902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48BF-F5EC-4208-8675-2D4022EC2087}"/>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BF820738-FA88-4028-BBC6-3BCEC18C3739}"/>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07/08/2024</a:t>
            </a:fld>
            <a:endParaRPr lang="en-ID"/>
          </a:p>
        </p:txBody>
      </p:sp>
      <p:sp>
        <p:nvSpPr>
          <p:cNvPr id="4" name="Footer Placeholder 3">
            <a:extLst>
              <a:ext uri="{FF2B5EF4-FFF2-40B4-BE49-F238E27FC236}">
                <a16:creationId xmlns:a16="http://schemas.microsoft.com/office/drawing/2014/main" id="{59DA47AB-A97C-4756-84B3-0A56BA83918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5" name="Slide Number Placeholder 4">
            <a:extLst>
              <a:ext uri="{FF2B5EF4-FFF2-40B4-BE49-F238E27FC236}">
                <a16:creationId xmlns:a16="http://schemas.microsoft.com/office/drawing/2014/main" id="{063BA8CB-41E4-464D-99C5-0162A8E4705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27596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90BD16-A135-48C0-ACF6-A0668E2B38F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07/08/2024</a:t>
            </a:fld>
            <a:endParaRPr lang="en-ID"/>
          </a:p>
        </p:txBody>
      </p:sp>
      <p:sp>
        <p:nvSpPr>
          <p:cNvPr id="3" name="Footer Placeholder 2">
            <a:extLst>
              <a:ext uri="{FF2B5EF4-FFF2-40B4-BE49-F238E27FC236}">
                <a16:creationId xmlns:a16="http://schemas.microsoft.com/office/drawing/2014/main" id="{076DB9B6-5C40-4AEA-A88A-493A90DD4101}"/>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4" name="Slide Number Placeholder 3">
            <a:extLst>
              <a:ext uri="{FF2B5EF4-FFF2-40B4-BE49-F238E27FC236}">
                <a16:creationId xmlns:a16="http://schemas.microsoft.com/office/drawing/2014/main" id="{CF1D0684-089C-4E8D-A267-EAC47A42EA7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144855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7592D-43E8-4B55-B7CD-C005EDA04F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53301B98-1FCE-4191-8E6D-6D0A24A7C7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FC6C4DFA-7C12-404F-89A0-AE4D03DC6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E5D3DF-A55B-416A-B7AC-6D47BBE48E9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07/08/2024</a:t>
            </a:fld>
            <a:endParaRPr lang="en-ID"/>
          </a:p>
        </p:txBody>
      </p:sp>
      <p:sp>
        <p:nvSpPr>
          <p:cNvPr id="6" name="Footer Placeholder 5">
            <a:extLst>
              <a:ext uri="{FF2B5EF4-FFF2-40B4-BE49-F238E27FC236}">
                <a16:creationId xmlns:a16="http://schemas.microsoft.com/office/drawing/2014/main" id="{84E54116-9698-4FC1-9A65-8AE4E8E0A75F}"/>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9532455F-A027-49C8-A8E9-6B66C2D2B70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30869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672E9-95D4-4476-AA0D-C60224FDB4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ABC948E3-B2D4-43CA-B95C-D20133AA97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51098E69-A328-4467-A137-036744F78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391798-B039-4C8A-A0E9-EDF9AA152244}"/>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07/08/2024</a:t>
            </a:fld>
            <a:endParaRPr lang="en-ID"/>
          </a:p>
        </p:txBody>
      </p:sp>
      <p:sp>
        <p:nvSpPr>
          <p:cNvPr id="6" name="Footer Placeholder 5">
            <a:extLst>
              <a:ext uri="{FF2B5EF4-FFF2-40B4-BE49-F238E27FC236}">
                <a16:creationId xmlns:a16="http://schemas.microsoft.com/office/drawing/2014/main" id="{884D96C0-F3C2-412C-997D-62FB23B377F6}"/>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46ACB663-09ED-4366-AC4C-86761BB2EAF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658652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5DE22D-EF3A-4FAB-A025-F27A1269DDF9}"/>
              </a:ext>
            </a:extLst>
          </p:cNvPr>
          <p:cNvSpPr>
            <a:spLocks noGrp="1"/>
          </p:cNvSpPr>
          <p:nvPr>
            <p:ph type="title"/>
          </p:nvPr>
        </p:nvSpPr>
        <p:spPr>
          <a:xfrm>
            <a:off x="550624" y="365126"/>
            <a:ext cx="11090753" cy="874952"/>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EB035472-4EC2-4C9C-81D2-F8D09A70BB6B}"/>
              </a:ext>
            </a:extLst>
          </p:cNvPr>
          <p:cNvSpPr>
            <a:spLocks noGrp="1"/>
          </p:cNvSpPr>
          <p:nvPr>
            <p:ph type="body" idx="1"/>
          </p:nvPr>
        </p:nvSpPr>
        <p:spPr>
          <a:xfrm>
            <a:off x="550623" y="1453019"/>
            <a:ext cx="11090753" cy="47239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6" name="Slide Number Placeholder 5">
            <a:extLst>
              <a:ext uri="{FF2B5EF4-FFF2-40B4-BE49-F238E27FC236}">
                <a16:creationId xmlns:a16="http://schemas.microsoft.com/office/drawing/2014/main" id="{F7A03086-C061-4825-BFB5-39C4669F6B3C}"/>
              </a:ext>
            </a:extLst>
          </p:cNvPr>
          <p:cNvSpPr>
            <a:spLocks noGrp="1"/>
          </p:cNvSpPr>
          <p:nvPr>
            <p:ph type="sldNum" sz="quarter" idx="4"/>
          </p:nvPr>
        </p:nvSpPr>
        <p:spPr>
          <a:xfrm>
            <a:off x="11210794" y="6356350"/>
            <a:ext cx="43058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6A4950-2E50-4A2B-B8A2-4ABC9E129430}" type="slidenum">
              <a:rPr lang="en-ID" smtClean="0"/>
              <a:t>‹#›</a:t>
            </a:fld>
            <a:endParaRPr lang="en-ID"/>
          </a:p>
        </p:txBody>
      </p:sp>
    </p:spTree>
    <p:extLst>
      <p:ext uri="{BB962C8B-B14F-4D97-AF65-F5344CB8AC3E}">
        <p14:creationId xmlns:p14="http://schemas.microsoft.com/office/powerpoint/2010/main" val="1362869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2.pn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105" descr="Hands of person wearing gray sweater typing on laptop with a tablet, digital pen, and cup of coffee">
            <a:extLst>
              <a:ext uri="{FF2B5EF4-FFF2-40B4-BE49-F238E27FC236}">
                <a16:creationId xmlns:a16="http://schemas.microsoft.com/office/drawing/2014/main" id="{BE6625A1-B16C-4DA9-882F-5BA1511647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06"/>
            <a:ext cx="10271669" cy="6858000"/>
          </a:xfrm>
          <a:prstGeom prst="rect">
            <a:avLst/>
          </a:prstGeom>
        </p:spPr>
      </p:pic>
      <p:sp>
        <p:nvSpPr>
          <p:cNvPr id="19" name="Rectangle 18">
            <a:extLst>
              <a:ext uri="{FF2B5EF4-FFF2-40B4-BE49-F238E27FC236}">
                <a16:creationId xmlns:a16="http://schemas.microsoft.com/office/drawing/2014/main" id="{B857D70E-E2C7-43C8-A60F-8391144D08B7}"/>
              </a:ext>
            </a:extLst>
          </p:cNvPr>
          <p:cNvSpPr/>
          <p:nvPr/>
        </p:nvSpPr>
        <p:spPr>
          <a:xfrm>
            <a:off x="0" y="-11806"/>
            <a:ext cx="10271669"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Top Corners Rounded 99">
            <a:extLst>
              <a:ext uri="{FF2B5EF4-FFF2-40B4-BE49-F238E27FC236}">
                <a16:creationId xmlns:a16="http://schemas.microsoft.com/office/drawing/2014/main" id="{A087BAB0-877E-4C77-9D35-1F2E7812167F}"/>
              </a:ext>
            </a:extLst>
          </p:cNvPr>
          <p:cNvSpPr/>
          <p:nvPr/>
        </p:nvSpPr>
        <p:spPr>
          <a:xfrm rot="5400000">
            <a:off x="3484179" y="777945"/>
            <a:ext cx="1781941" cy="8750304"/>
          </a:xfrm>
          <a:prstGeom prst="round2SameRect">
            <a:avLst>
              <a:gd name="adj1" fmla="val 19117"/>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1D7DD958-2E54-436B-8747-9A9DAA4BECE8}"/>
              </a:ext>
            </a:extLst>
          </p:cNvPr>
          <p:cNvSpPr/>
          <p:nvPr/>
        </p:nvSpPr>
        <p:spPr>
          <a:xfrm>
            <a:off x="647700" y="4582461"/>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endParaRPr lang="en-US" sz="2400" dirty="0">
              <a:latin typeface="Segoe UI" panose="020B0502040204020203" pitchFamily="34" charset="0"/>
              <a:cs typeface="Segoe UI" panose="020B0502040204020203" pitchFamily="34" charset="0"/>
            </a:endParaRPr>
          </a:p>
        </p:txBody>
      </p:sp>
      <p:sp>
        <p:nvSpPr>
          <p:cNvPr id="2" name="Title 1">
            <a:extLst>
              <a:ext uri="{FF2B5EF4-FFF2-40B4-BE49-F238E27FC236}">
                <a16:creationId xmlns:a16="http://schemas.microsoft.com/office/drawing/2014/main" id="{55EF1ECE-ED00-4094-A343-4F295FED8C39}"/>
              </a:ext>
            </a:extLst>
          </p:cNvPr>
          <p:cNvSpPr>
            <a:spLocks noGrp="1"/>
          </p:cNvSpPr>
          <p:nvPr>
            <p:ph type="ctrTitle"/>
          </p:nvPr>
        </p:nvSpPr>
        <p:spPr>
          <a:xfrm>
            <a:off x="2525927" y="4261892"/>
            <a:ext cx="7578826" cy="1507450"/>
          </a:xfrm>
        </p:spPr>
        <p:txBody>
          <a:bodyPr lIns="0" tIns="0" rIns="0" bIns="0" anchor="t" anchorCtr="0">
            <a:noAutofit/>
          </a:bodyPr>
          <a:lstStyle/>
          <a:p>
            <a:pPr algn="l">
              <a:lnSpc>
                <a:spcPct val="100000"/>
              </a:lnSpc>
            </a:pPr>
            <a:r>
              <a:rPr lang="en-ID" sz="5400" dirty="0">
                <a:solidFill>
                  <a:schemeClr val="bg1"/>
                </a:solidFill>
              </a:rPr>
              <a:t>Amazon Sales Data</a:t>
            </a:r>
            <a:br>
              <a:rPr lang="en-ID" sz="5400" dirty="0">
                <a:solidFill>
                  <a:schemeClr val="bg1"/>
                </a:solidFill>
              </a:rPr>
            </a:br>
            <a:r>
              <a:rPr lang="en-ID" sz="5400" dirty="0">
                <a:solidFill>
                  <a:schemeClr val="bg1"/>
                </a:solidFill>
              </a:rPr>
              <a:t>Analysis</a:t>
            </a:r>
          </a:p>
        </p:txBody>
      </p:sp>
      <p:sp>
        <p:nvSpPr>
          <p:cNvPr id="21" name="Freeform: Shape 20">
            <a:extLst>
              <a:ext uri="{FF2B5EF4-FFF2-40B4-BE49-F238E27FC236}">
                <a16:creationId xmlns:a16="http://schemas.microsoft.com/office/drawing/2014/main" id="{82EB59B6-7FF3-4365-A7ED-5ABC8BDE8160}"/>
              </a:ext>
            </a:extLst>
          </p:cNvPr>
          <p:cNvSpPr/>
          <p:nvPr/>
        </p:nvSpPr>
        <p:spPr>
          <a:xfrm>
            <a:off x="4421449" y="-305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Rectangle: Rounded Corners 17">
            <a:extLst>
              <a:ext uri="{FF2B5EF4-FFF2-40B4-BE49-F238E27FC236}">
                <a16:creationId xmlns:a16="http://schemas.microsoft.com/office/drawing/2014/main" id="{34CDFA2A-FB34-4121-9BAD-CAF9D9AE8B97}"/>
              </a:ext>
            </a:extLst>
          </p:cNvPr>
          <p:cNvSpPr/>
          <p:nvPr/>
        </p:nvSpPr>
        <p:spPr>
          <a:xfrm>
            <a:off x="375851" y="3931657"/>
            <a:ext cx="2042886"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88C58D56-97C9-486F-A6EE-11E48E7911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274" y="4144073"/>
            <a:ext cx="1374040" cy="414489"/>
          </a:xfrm>
          <a:prstGeom prst="rect">
            <a:avLst/>
          </a:prstGeom>
        </p:spPr>
      </p:pic>
    </p:spTree>
    <p:extLst>
      <p:ext uri="{BB962C8B-B14F-4D97-AF65-F5344CB8AC3E}">
        <p14:creationId xmlns:p14="http://schemas.microsoft.com/office/powerpoint/2010/main" val="2025512055"/>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B857D70E-E2C7-43C8-A60F-8391144D08B7}"/>
              </a:ext>
            </a:extLst>
          </p:cNvPr>
          <p:cNvSpPr/>
          <p:nvPr/>
        </p:nvSpPr>
        <p:spPr>
          <a:xfrm>
            <a:off x="0" y="0"/>
            <a:ext cx="12192000" cy="7092778"/>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Top Corners Rounded 99">
            <a:extLst>
              <a:ext uri="{FF2B5EF4-FFF2-40B4-BE49-F238E27FC236}">
                <a16:creationId xmlns:a16="http://schemas.microsoft.com/office/drawing/2014/main" id="{A087BAB0-877E-4C77-9D35-1F2E7812167F}"/>
              </a:ext>
            </a:extLst>
          </p:cNvPr>
          <p:cNvSpPr/>
          <p:nvPr/>
        </p:nvSpPr>
        <p:spPr>
          <a:xfrm rot="5400000">
            <a:off x="2699474" y="-2181445"/>
            <a:ext cx="1248988" cy="6647934"/>
          </a:xfrm>
          <a:prstGeom prst="round2SameRect">
            <a:avLst>
              <a:gd name="adj1" fmla="val 19117"/>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1800" dirty="0">
              <a:solidFill>
                <a:schemeClr val="tx1"/>
              </a:solidFill>
              <a:latin typeface="Segoe UI" panose="020B0502040204020203" pitchFamily="34" charset="0"/>
              <a:cs typeface="Segoe UI" panose="020B0502040204020203" pitchFamily="34" charset="0"/>
            </a:endParaRPr>
          </a:p>
        </p:txBody>
      </p:sp>
      <p:sp>
        <p:nvSpPr>
          <p:cNvPr id="104" name="Rectangle 103">
            <a:extLst>
              <a:ext uri="{FF2B5EF4-FFF2-40B4-BE49-F238E27FC236}">
                <a16:creationId xmlns:a16="http://schemas.microsoft.com/office/drawing/2014/main" id="{1D7DD958-2E54-436B-8747-9A9DAA4BECE8}"/>
              </a:ext>
            </a:extLst>
          </p:cNvPr>
          <p:cNvSpPr/>
          <p:nvPr/>
        </p:nvSpPr>
        <p:spPr>
          <a:xfrm>
            <a:off x="647703" y="838362"/>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endParaRPr lang="en-US" sz="2400" dirty="0">
              <a:latin typeface="Segoe UI" panose="020B0502040204020203" pitchFamily="34" charset="0"/>
              <a:cs typeface="Segoe UI" panose="020B0502040204020203" pitchFamily="34" charset="0"/>
            </a:endParaRPr>
          </a:p>
        </p:txBody>
      </p:sp>
      <p:sp>
        <p:nvSpPr>
          <p:cNvPr id="18" name="Rectangle: Rounded Corners 17">
            <a:extLst>
              <a:ext uri="{FF2B5EF4-FFF2-40B4-BE49-F238E27FC236}">
                <a16:creationId xmlns:a16="http://schemas.microsoft.com/office/drawing/2014/main" id="{34CDFA2A-FB34-4121-9BAD-CAF9D9AE8B97}"/>
              </a:ext>
            </a:extLst>
          </p:cNvPr>
          <p:cNvSpPr/>
          <p:nvPr/>
        </p:nvSpPr>
        <p:spPr>
          <a:xfrm>
            <a:off x="647703" y="150488"/>
            <a:ext cx="2042886"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88C58D56-97C9-486F-A6EE-11E48E7911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126" y="362904"/>
            <a:ext cx="1374040" cy="414489"/>
          </a:xfrm>
          <a:prstGeom prst="rect">
            <a:avLst/>
          </a:prstGeom>
        </p:spPr>
      </p:pic>
      <p:sp>
        <p:nvSpPr>
          <p:cNvPr id="3" name="Title 1">
            <a:extLst>
              <a:ext uri="{FF2B5EF4-FFF2-40B4-BE49-F238E27FC236}">
                <a16:creationId xmlns:a16="http://schemas.microsoft.com/office/drawing/2014/main" id="{A5F38FB9-78C3-B9B0-E517-042E0C7A6D20}"/>
              </a:ext>
            </a:extLst>
          </p:cNvPr>
          <p:cNvSpPr txBox="1">
            <a:spLocks/>
          </p:cNvSpPr>
          <p:nvPr/>
        </p:nvSpPr>
        <p:spPr>
          <a:xfrm>
            <a:off x="2101041" y="1068990"/>
            <a:ext cx="6869965" cy="759810"/>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6600" dirty="0"/>
              <a:t>Dashboard</a:t>
            </a:r>
            <a:endParaRPr lang="en-ID" sz="4000" dirty="0"/>
          </a:p>
        </p:txBody>
      </p:sp>
      <p:pic>
        <p:nvPicPr>
          <p:cNvPr id="5" name="Picture 4">
            <a:extLst>
              <a:ext uri="{FF2B5EF4-FFF2-40B4-BE49-F238E27FC236}">
                <a16:creationId xmlns:a16="http://schemas.microsoft.com/office/drawing/2014/main" id="{F3851398-7163-64CF-3638-B8E71E0FDD78}"/>
              </a:ext>
            </a:extLst>
          </p:cNvPr>
          <p:cNvPicPr>
            <a:picLocks noChangeAspect="1"/>
          </p:cNvPicPr>
          <p:nvPr/>
        </p:nvPicPr>
        <p:blipFill rotWithShape="1">
          <a:blip r:embed="rId4"/>
          <a:srcRect l="168"/>
          <a:stretch/>
        </p:blipFill>
        <p:spPr>
          <a:xfrm>
            <a:off x="3101545" y="1853514"/>
            <a:ext cx="8683040" cy="4883433"/>
          </a:xfrm>
          <a:prstGeom prst="rect">
            <a:avLst/>
          </a:prstGeom>
        </p:spPr>
      </p:pic>
    </p:spTree>
    <p:extLst>
      <p:ext uri="{BB962C8B-B14F-4D97-AF65-F5344CB8AC3E}">
        <p14:creationId xmlns:p14="http://schemas.microsoft.com/office/powerpoint/2010/main" val="38349450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FD581F49-5C75-424E-9AC6-260EBC419173}"/>
              </a:ext>
            </a:extLst>
          </p:cNvPr>
          <p:cNvSpPr/>
          <p:nvPr/>
        </p:nvSpPr>
        <p:spPr>
          <a:xfrm>
            <a:off x="5761722" y="474469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2000"/>
            </a:schemeClr>
          </a:solidFill>
          <a:ln w="9525" cap="flat">
            <a:noFill/>
            <a:prstDash val="solid"/>
            <a:miter/>
          </a:ln>
        </p:spPr>
        <p:txBody>
          <a:bodyPr rtlCol="0" anchor="ctr"/>
          <a:lstStyle/>
          <a:p>
            <a:endParaRPr lang="en-US"/>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t>Conclusion:</a:t>
            </a:r>
            <a:endParaRPr lang="en-ID" sz="4000" dirty="0"/>
          </a:p>
        </p:txBody>
      </p:sp>
      <p:sp>
        <p:nvSpPr>
          <p:cNvPr id="3" name="Rectangle 2">
            <a:extLst>
              <a:ext uri="{FF2B5EF4-FFF2-40B4-BE49-F238E27FC236}">
                <a16:creationId xmlns:a16="http://schemas.microsoft.com/office/drawing/2014/main" id="{B2F796D7-87F9-4779-9518-7D0111DF895D}"/>
              </a:ext>
            </a:extLst>
          </p:cNvPr>
          <p:cNvSpPr/>
          <p:nvPr/>
        </p:nvSpPr>
        <p:spPr>
          <a:xfrm>
            <a:off x="647699" y="1219200"/>
            <a:ext cx="5445263" cy="501808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Picture 2" descr="two people sitting during day">
            <a:extLst>
              <a:ext uri="{FF2B5EF4-FFF2-40B4-BE49-F238E27FC236}">
                <a16:creationId xmlns:a16="http://schemas.microsoft.com/office/drawing/2014/main" id="{09E2059D-D7F5-4538-9551-07B86F68BA8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572" t="-221" r="16920" b="130"/>
          <a:stretch/>
        </p:blipFill>
        <p:spPr bwMode="auto">
          <a:xfrm>
            <a:off x="886472" y="1537495"/>
            <a:ext cx="4967717" cy="4381499"/>
          </a:xfrm>
          <a:prstGeom prst="rect">
            <a:avLst/>
          </a:prstGeom>
          <a:noFill/>
          <a:extLst>
            <a:ext uri="{909E8E84-426E-40DD-AFC4-6F175D3DCCD1}">
              <a14:hiddenFill xmlns:a14="http://schemas.microsoft.com/office/drawing/2010/main">
                <a:solidFill>
                  <a:srgbClr val="FFFFFF"/>
                </a:solidFill>
              </a14:hiddenFill>
            </a:ext>
          </a:extLst>
        </p:spPr>
      </p:pic>
      <p:sp>
        <p:nvSpPr>
          <p:cNvPr id="89" name="TextBox 88">
            <a:extLst>
              <a:ext uri="{FF2B5EF4-FFF2-40B4-BE49-F238E27FC236}">
                <a16:creationId xmlns:a16="http://schemas.microsoft.com/office/drawing/2014/main" id="{B7A95D8F-3B4F-4989-BDDD-B4D8487B9472}"/>
              </a:ext>
            </a:extLst>
          </p:cNvPr>
          <p:cNvSpPr txBox="1"/>
          <p:nvPr/>
        </p:nvSpPr>
        <p:spPr>
          <a:xfrm>
            <a:off x="6485753" y="2060029"/>
            <a:ext cx="4972050" cy="4355038"/>
          </a:xfrm>
          <a:prstGeom prst="rect">
            <a:avLst/>
          </a:prstGeom>
          <a:noFill/>
        </p:spPr>
        <p:txBody>
          <a:bodyPr wrap="square" lIns="0" tIns="0" rIns="0" rtlCol="0">
            <a:spAutoFit/>
          </a:bodyPr>
          <a:lstStyle/>
          <a:p>
            <a:pPr algn="just">
              <a:spcAft>
                <a:spcPts val="1200"/>
              </a:spcAft>
            </a:pPr>
            <a:r>
              <a:rPr lang="en-US" sz="2800" dirty="0">
                <a:latin typeface="Segoe UI" panose="020B0502040204020203" pitchFamily="34" charset="0"/>
                <a:cs typeface="Segoe UI" panose="020B0502040204020203" pitchFamily="34" charset="0"/>
              </a:rPr>
              <a:t>In conclusion, the data provides valuable insights into Amazon's sales performance over the years. The analysis highlights the importance of online sales, regional revenue distribution, and profitable product categories. These insights can inform strategic decisions and future business plans.</a:t>
            </a:r>
          </a:p>
        </p:txBody>
      </p:sp>
      <p:grpSp>
        <p:nvGrpSpPr>
          <p:cNvPr id="13" name="Group 12">
            <a:extLst>
              <a:ext uri="{FF2B5EF4-FFF2-40B4-BE49-F238E27FC236}">
                <a16:creationId xmlns:a16="http://schemas.microsoft.com/office/drawing/2014/main" id="{807B5F59-97B9-4E7A-8405-620D298CAE13}"/>
              </a:ext>
            </a:extLst>
          </p:cNvPr>
          <p:cNvGrpSpPr/>
          <p:nvPr/>
        </p:nvGrpSpPr>
        <p:grpSpPr>
          <a:xfrm>
            <a:off x="6525142" y="1219201"/>
            <a:ext cx="867002" cy="838140"/>
            <a:chOff x="11178575" y="3074514"/>
            <a:chExt cx="664270" cy="642157"/>
          </a:xfrm>
        </p:grpSpPr>
        <p:sp>
          <p:nvSpPr>
            <p:cNvPr id="92" name="Rectangle: Rounded Corners 91">
              <a:extLst>
                <a:ext uri="{FF2B5EF4-FFF2-40B4-BE49-F238E27FC236}">
                  <a16:creationId xmlns:a16="http://schemas.microsoft.com/office/drawing/2014/main" id="{ECB57DD5-F710-485B-97C4-90DE9E16CE36}"/>
                </a:ext>
              </a:extLst>
            </p:cNvPr>
            <p:cNvSpPr/>
            <p:nvPr/>
          </p:nvSpPr>
          <p:spPr>
            <a:xfrm>
              <a:off x="11178575" y="307451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Freeform 658">
              <a:extLst>
                <a:ext uri="{FF2B5EF4-FFF2-40B4-BE49-F238E27FC236}">
                  <a16:creationId xmlns:a16="http://schemas.microsoft.com/office/drawing/2014/main" id="{671F7103-10B0-4CBF-A32F-6A8006EB3259}"/>
                </a:ext>
              </a:extLst>
            </p:cNvPr>
            <p:cNvSpPr>
              <a:spLocks noEditPoints="1"/>
            </p:cNvSpPr>
            <p:nvPr/>
          </p:nvSpPr>
          <p:spPr bwMode="auto">
            <a:xfrm>
              <a:off x="11477148" y="3362362"/>
              <a:ext cx="204425" cy="203911"/>
            </a:xfrm>
            <a:custGeom>
              <a:avLst/>
              <a:gdLst>
                <a:gd name="T0" fmla="*/ 29 w 57"/>
                <a:gd name="T1" fmla="*/ 57 h 57"/>
                <a:gd name="T2" fmla="*/ 27 w 57"/>
                <a:gd name="T3" fmla="*/ 56 h 57"/>
                <a:gd name="T4" fmla="*/ 0 w 57"/>
                <a:gd name="T5" fmla="*/ 3 h 57"/>
                <a:gd name="T6" fmla="*/ 1 w 57"/>
                <a:gd name="T7" fmla="*/ 1 h 57"/>
                <a:gd name="T8" fmla="*/ 3 w 57"/>
                <a:gd name="T9" fmla="*/ 0 h 57"/>
                <a:gd name="T10" fmla="*/ 56 w 57"/>
                <a:gd name="T11" fmla="*/ 27 h 57"/>
                <a:gd name="T12" fmla="*/ 57 w 57"/>
                <a:gd name="T13" fmla="*/ 29 h 57"/>
                <a:gd name="T14" fmla="*/ 56 w 57"/>
                <a:gd name="T15" fmla="*/ 31 h 57"/>
                <a:gd name="T16" fmla="*/ 36 w 57"/>
                <a:gd name="T17" fmla="*/ 36 h 57"/>
                <a:gd name="T18" fmla="*/ 31 w 57"/>
                <a:gd name="T19" fmla="*/ 56 h 57"/>
                <a:gd name="T20" fmla="*/ 29 w 57"/>
                <a:gd name="T21" fmla="*/ 57 h 57"/>
                <a:gd name="T22" fmla="*/ 29 w 57"/>
                <a:gd name="T23" fmla="*/ 57 h 57"/>
                <a:gd name="T24" fmla="*/ 6 w 57"/>
                <a:gd name="T25" fmla="*/ 6 h 57"/>
                <a:gd name="T26" fmla="*/ 28 w 57"/>
                <a:gd name="T27" fmla="*/ 50 h 57"/>
                <a:gd name="T28" fmla="*/ 32 w 57"/>
                <a:gd name="T29" fmla="*/ 34 h 57"/>
                <a:gd name="T30" fmla="*/ 34 w 57"/>
                <a:gd name="T31" fmla="*/ 32 h 57"/>
                <a:gd name="T32" fmla="*/ 50 w 57"/>
                <a:gd name="T33" fmla="*/ 28 h 57"/>
                <a:gd name="T34" fmla="*/ 6 w 57"/>
                <a:gd name="T35" fmla="*/ 6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57">
                  <a:moveTo>
                    <a:pt x="29" y="57"/>
                  </a:moveTo>
                  <a:cubicBezTo>
                    <a:pt x="28" y="57"/>
                    <a:pt x="27" y="57"/>
                    <a:pt x="27" y="56"/>
                  </a:cubicBezTo>
                  <a:cubicBezTo>
                    <a:pt x="0" y="3"/>
                    <a:pt x="0" y="3"/>
                    <a:pt x="0" y="3"/>
                  </a:cubicBezTo>
                  <a:cubicBezTo>
                    <a:pt x="0" y="2"/>
                    <a:pt x="0" y="1"/>
                    <a:pt x="1" y="1"/>
                  </a:cubicBezTo>
                  <a:cubicBezTo>
                    <a:pt x="1" y="0"/>
                    <a:pt x="2" y="0"/>
                    <a:pt x="3" y="0"/>
                  </a:cubicBezTo>
                  <a:cubicBezTo>
                    <a:pt x="56" y="27"/>
                    <a:pt x="56" y="27"/>
                    <a:pt x="56" y="27"/>
                  </a:cubicBezTo>
                  <a:cubicBezTo>
                    <a:pt x="57" y="27"/>
                    <a:pt x="57" y="28"/>
                    <a:pt x="57" y="29"/>
                  </a:cubicBezTo>
                  <a:cubicBezTo>
                    <a:pt x="57" y="30"/>
                    <a:pt x="57" y="30"/>
                    <a:pt x="56" y="31"/>
                  </a:cubicBezTo>
                  <a:cubicBezTo>
                    <a:pt x="36" y="36"/>
                    <a:pt x="36" y="36"/>
                    <a:pt x="36" y="36"/>
                  </a:cubicBezTo>
                  <a:cubicBezTo>
                    <a:pt x="31" y="56"/>
                    <a:pt x="31" y="56"/>
                    <a:pt x="31" y="56"/>
                  </a:cubicBezTo>
                  <a:cubicBezTo>
                    <a:pt x="30" y="57"/>
                    <a:pt x="30" y="57"/>
                    <a:pt x="29" y="57"/>
                  </a:cubicBezTo>
                  <a:cubicBezTo>
                    <a:pt x="29" y="57"/>
                    <a:pt x="29" y="57"/>
                    <a:pt x="29" y="57"/>
                  </a:cubicBezTo>
                  <a:close/>
                  <a:moveTo>
                    <a:pt x="6" y="6"/>
                  </a:moveTo>
                  <a:cubicBezTo>
                    <a:pt x="28" y="50"/>
                    <a:pt x="28" y="50"/>
                    <a:pt x="28" y="50"/>
                  </a:cubicBezTo>
                  <a:cubicBezTo>
                    <a:pt x="32" y="34"/>
                    <a:pt x="32" y="34"/>
                    <a:pt x="32" y="34"/>
                  </a:cubicBezTo>
                  <a:cubicBezTo>
                    <a:pt x="32" y="33"/>
                    <a:pt x="33" y="32"/>
                    <a:pt x="34" y="32"/>
                  </a:cubicBezTo>
                  <a:cubicBezTo>
                    <a:pt x="50" y="28"/>
                    <a:pt x="50" y="28"/>
                    <a:pt x="50" y="28"/>
                  </a:cubicBezTo>
                  <a:lnTo>
                    <a:pt x="6" y="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659">
              <a:extLst>
                <a:ext uri="{FF2B5EF4-FFF2-40B4-BE49-F238E27FC236}">
                  <a16:creationId xmlns:a16="http://schemas.microsoft.com/office/drawing/2014/main" id="{13B7EA9F-A5C4-47AA-A4CC-663F2C199A24}"/>
                </a:ext>
              </a:extLst>
            </p:cNvPr>
            <p:cNvSpPr>
              <a:spLocks/>
            </p:cNvSpPr>
            <p:nvPr/>
          </p:nvSpPr>
          <p:spPr bwMode="auto">
            <a:xfrm>
              <a:off x="11339848" y="3224911"/>
              <a:ext cx="288331" cy="286986"/>
            </a:xfrm>
            <a:custGeom>
              <a:avLst/>
              <a:gdLst>
                <a:gd name="T0" fmla="*/ 40 w 80"/>
                <a:gd name="T1" fmla="*/ 80 h 80"/>
                <a:gd name="T2" fmla="*/ 0 w 80"/>
                <a:gd name="T3" fmla="*/ 40 h 80"/>
                <a:gd name="T4" fmla="*/ 40 w 80"/>
                <a:gd name="T5" fmla="*/ 0 h 80"/>
                <a:gd name="T6" fmla="*/ 80 w 80"/>
                <a:gd name="T7" fmla="*/ 40 h 80"/>
                <a:gd name="T8" fmla="*/ 79 w 80"/>
                <a:gd name="T9" fmla="*/ 47 h 80"/>
                <a:gd name="T10" fmla="*/ 77 w 80"/>
                <a:gd name="T11" fmla="*/ 48 h 80"/>
                <a:gd name="T12" fmla="*/ 76 w 80"/>
                <a:gd name="T13" fmla="*/ 46 h 80"/>
                <a:gd name="T14" fmla="*/ 76 w 80"/>
                <a:gd name="T15" fmla="*/ 40 h 80"/>
                <a:gd name="T16" fmla="*/ 40 w 80"/>
                <a:gd name="T17" fmla="*/ 4 h 80"/>
                <a:gd name="T18" fmla="*/ 4 w 80"/>
                <a:gd name="T19" fmla="*/ 40 h 80"/>
                <a:gd name="T20" fmla="*/ 40 w 80"/>
                <a:gd name="T21" fmla="*/ 76 h 80"/>
                <a:gd name="T22" fmla="*/ 46 w 80"/>
                <a:gd name="T23" fmla="*/ 76 h 80"/>
                <a:gd name="T24" fmla="*/ 48 w 80"/>
                <a:gd name="T25" fmla="*/ 77 h 80"/>
                <a:gd name="T26" fmla="*/ 46 w 80"/>
                <a:gd name="T27" fmla="*/ 79 h 80"/>
                <a:gd name="T28" fmla="*/ 40 w 80"/>
                <a:gd name="T2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 h="80">
                  <a:moveTo>
                    <a:pt x="40" y="80"/>
                  </a:moveTo>
                  <a:cubicBezTo>
                    <a:pt x="18" y="80"/>
                    <a:pt x="0" y="62"/>
                    <a:pt x="0" y="40"/>
                  </a:cubicBezTo>
                  <a:cubicBezTo>
                    <a:pt x="0" y="18"/>
                    <a:pt x="18" y="0"/>
                    <a:pt x="40" y="0"/>
                  </a:cubicBezTo>
                  <a:cubicBezTo>
                    <a:pt x="62" y="0"/>
                    <a:pt x="80" y="18"/>
                    <a:pt x="80" y="40"/>
                  </a:cubicBezTo>
                  <a:cubicBezTo>
                    <a:pt x="80" y="42"/>
                    <a:pt x="80" y="44"/>
                    <a:pt x="79" y="47"/>
                  </a:cubicBezTo>
                  <a:cubicBezTo>
                    <a:pt x="79" y="48"/>
                    <a:pt x="78" y="48"/>
                    <a:pt x="77" y="48"/>
                  </a:cubicBezTo>
                  <a:cubicBezTo>
                    <a:pt x="76" y="48"/>
                    <a:pt x="75" y="47"/>
                    <a:pt x="76" y="46"/>
                  </a:cubicBezTo>
                  <a:cubicBezTo>
                    <a:pt x="76" y="44"/>
                    <a:pt x="76" y="42"/>
                    <a:pt x="76" y="40"/>
                  </a:cubicBezTo>
                  <a:cubicBezTo>
                    <a:pt x="76" y="20"/>
                    <a:pt x="60" y="4"/>
                    <a:pt x="40" y="4"/>
                  </a:cubicBezTo>
                  <a:cubicBezTo>
                    <a:pt x="20" y="4"/>
                    <a:pt x="4" y="20"/>
                    <a:pt x="4" y="40"/>
                  </a:cubicBezTo>
                  <a:cubicBezTo>
                    <a:pt x="4" y="60"/>
                    <a:pt x="20" y="76"/>
                    <a:pt x="40" y="76"/>
                  </a:cubicBezTo>
                  <a:cubicBezTo>
                    <a:pt x="42" y="76"/>
                    <a:pt x="44" y="76"/>
                    <a:pt x="46" y="76"/>
                  </a:cubicBezTo>
                  <a:cubicBezTo>
                    <a:pt x="47" y="75"/>
                    <a:pt x="48" y="76"/>
                    <a:pt x="48" y="77"/>
                  </a:cubicBezTo>
                  <a:cubicBezTo>
                    <a:pt x="48" y="78"/>
                    <a:pt x="48" y="79"/>
                    <a:pt x="46" y="79"/>
                  </a:cubicBezTo>
                  <a:cubicBezTo>
                    <a:pt x="44" y="80"/>
                    <a:pt x="42" y="80"/>
                    <a:pt x="40" y="8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660">
              <a:extLst>
                <a:ext uri="{FF2B5EF4-FFF2-40B4-BE49-F238E27FC236}">
                  <a16:creationId xmlns:a16="http://schemas.microsoft.com/office/drawing/2014/main" id="{7B2D9277-0EDB-485D-8B5D-9A07E469DBCE}"/>
                </a:ext>
              </a:extLst>
            </p:cNvPr>
            <p:cNvSpPr>
              <a:spLocks/>
            </p:cNvSpPr>
            <p:nvPr/>
          </p:nvSpPr>
          <p:spPr bwMode="auto">
            <a:xfrm>
              <a:off x="11397819" y="3282308"/>
              <a:ext cx="172389" cy="172191"/>
            </a:xfrm>
            <a:custGeom>
              <a:avLst/>
              <a:gdLst>
                <a:gd name="T0" fmla="*/ 24 w 48"/>
                <a:gd name="T1" fmla="*/ 48 h 48"/>
                <a:gd name="T2" fmla="*/ 0 w 48"/>
                <a:gd name="T3" fmla="*/ 24 h 48"/>
                <a:gd name="T4" fmla="*/ 24 w 48"/>
                <a:gd name="T5" fmla="*/ 0 h 48"/>
                <a:gd name="T6" fmla="*/ 48 w 48"/>
                <a:gd name="T7" fmla="*/ 24 h 48"/>
                <a:gd name="T8" fmla="*/ 46 w 48"/>
                <a:gd name="T9" fmla="*/ 26 h 48"/>
                <a:gd name="T10" fmla="*/ 44 w 48"/>
                <a:gd name="T11" fmla="*/ 24 h 48"/>
                <a:gd name="T12" fmla="*/ 24 w 48"/>
                <a:gd name="T13" fmla="*/ 4 h 48"/>
                <a:gd name="T14" fmla="*/ 4 w 48"/>
                <a:gd name="T15" fmla="*/ 24 h 48"/>
                <a:gd name="T16" fmla="*/ 24 w 48"/>
                <a:gd name="T17" fmla="*/ 44 h 48"/>
                <a:gd name="T18" fmla="*/ 26 w 48"/>
                <a:gd name="T19" fmla="*/ 46 h 48"/>
                <a:gd name="T20" fmla="*/ 24 w 48"/>
                <a:gd name="T2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8">
                  <a:moveTo>
                    <a:pt x="24" y="48"/>
                  </a:moveTo>
                  <a:cubicBezTo>
                    <a:pt x="11" y="48"/>
                    <a:pt x="0" y="37"/>
                    <a:pt x="0" y="24"/>
                  </a:cubicBezTo>
                  <a:cubicBezTo>
                    <a:pt x="0" y="11"/>
                    <a:pt x="11" y="0"/>
                    <a:pt x="24" y="0"/>
                  </a:cubicBezTo>
                  <a:cubicBezTo>
                    <a:pt x="37" y="0"/>
                    <a:pt x="48" y="11"/>
                    <a:pt x="48" y="24"/>
                  </a:cubicBezTo>
                  <a:cubicBezTo>
                    <a:pt x="48" y="25"/>
                    <a:pt x="47" y="26"/>
                    <a:pt x="46" y="26"/>
                  </a:cubicBezTo>
                  <a:cubicBezTo>
                    <a:pt x="45" y="26"/>
                    <a:pt x="44" y="25"/>
                    <a:pt x="44" y="24"/>
                  </a:cubicBezTo>
                  <a:cubicBezTo>
                    <a:pt x="44" y="13"/>
                    <a:pt x="35" y="4"/>
                    <a:pt x="24" y="4"/>
                  </a:cubicBezTo>
                  <a:cubicBezTo>
                    <a:pt x="13" y="4"/>
                    <a:pt x="4" y="13"/>
                    <a:pt x="4" y="24"/>
                  </a:cubicBezTo>
                  <a:cubicBezTo>
                    <a:pt x="4" y="35"/>
                    <a:pt x="13" y="44"/>
                    <a:pt x="24" y="44"/>
                  </a:cubicBezTo>
                  <a:cubicBezTo>
                    <a:pt x="25" y="44"/>
                    <a:pt x="26" y="45"/>
                    <a:pt x="26" y="46"/>
                  </a:cubicBezTo>
                  <a:cubicBezTo>
                    <a:pt x="26" y="47"/>
                    <a:pt x="25" y="48"/>
                    <a:pt x="24" y="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 name="Oval 20">
            <a:extLst>
              <a:ext uri="{FF2B5EF4-FFF2-40B4-BE49-F238E27FC236}">
                <a16:creationId xmlns:a16="http://schemas.microsoft.com/office/drawing/2014/main" id="{741DCA47-7323-44BF-8EA8-EB07C901B22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2" name="Slide Number Placeholder 3">
            <a:extLst>
              <a:ext uri="{FF2B5EF4-FFF2-40B4-BE49-F238E27FC236}">
                <a16:creationId xmlns:a16="http://schemas.microsoft.com/office/drawing/2014/main" id="{AE3AA84A-AA73-4FE6-8D87-89FC39E08875}"/>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11</a:t>
            </a:fld>
            <a:endParaRPr lang="en-ID" sz="1050" dirty="0">
              <a:solidFill>
                <a:schemeClr val="bg1"/>
              </a:solidFill>
            </a:endParaRPr>
          </a:p>
        </p:txBody>
      </p:sp>
    </p:spTree>
    <p:extLst>
      <p:ext uri="{BB962C8B-B14F-4D97-AF65-F5344CB8AC3E}">
        <p14:creationId xmlns:p14="http://schemas.microsoft.com/office/powerpoint/2010/main" val="3136832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Overview:</a:t>
            </a:r>
          </a:p>
        </p:txBody>
      </p:sp>
      <p:sp>
        <p:nvSpPr>
          <p:cNvPr id="2" name="Rectangle: Top Corners Rounded 1">
            <a:extLst>
              <a:ext uri="{FF2B5EF4-FFF2-40B4-BE49-F238E27FC236}">
                <a16:creationId xmlns:a16="http://schemas.microsoft.com/office/drawing/2014/main" id="{DED406A3-6373-4D7A-9EBF-B1A3AEA1458D}"/>
              </a:ext>
            </a:extLst>
          </p:cNvPr>
          <p:cNvSpPr/>
          <p:nvPr/>
        </p:nvSpPr>
        <p:spPr>
          <a:xfrm rot="16200000" flipH="1">
            <a:off x="2941957" y="-346682"/>
            <a:ext cx="3420112" cy="8008623"/>
          </a:xfrm>
          <a:prstGeom prst="round2SameRect">
            <a:avLst>
              <a:gd name="adj1" fmla="val 8936"/>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descr="Open quotation mark with solid fill">
            <a:extLst>
              <a:ext uri="{FF2B5EF4-FFF2-40B4-BE49-F238E27FC236}">
                <a16:creationId xmlns:a16="http://schemas.microsoft.com/office/drawing/2014/main" id="{9BD0A460-3D62-4843-BD40-CFD9A88011C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2504" y="1108314"/>
            <a:ext cx="1837123" cy="1837123"/>
          </a:xfrm>
          <a:prstGeom prst="rect">
            <a:avLst/>
          </a:prstGeom>
        </p:spPr>
      </p:pic>
      <p:sp>
        <p:nvSpPr>
          <p:cNvPr id="22" name="Text Placeholder 2">
            <a:extLst>
              <a:ext uri="{FF2B5EF4-FFF2-40B4-BE49-F238E27FC236}">
                <a16:creationId xmlns:a16="http://schemas.microsoft.com/office/drawing/2014/main" id="{91CCCE84-A082-4435-A188-269D4D526300}"/>
              </a:ext>
            </a:extLst>
          </p:cNvPr>
          <p:cNvSpPr txBox="1">
            <a:spLocks/>
          </p:cNvSpPr>
          <p:nvPr/>
        </p:nvSpPr>
        <p:spPr>
          <a:xfrm>
            <a:off x="1310282" y="2185714"/>
            <a:ext cx="5362368" cy="2943831"/>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2400" dirty="0">
                <a:latin typeface="Segoe UI" panose="020B0502040204020203" pitchFamily="34" charset="0"/>
                <a:cs typeface="Segoe UI" panose="020B0502040204020203" pitchFamily="34" charset="0"/>
              </a:rPr>
              <a:t>This presentation provides an overview of Amazon's sales data from 2010 to 2017. We will analyze various metrics such as units sold, total cost, total profit, order priorities, sales modes, and regional revenue distribution.</a:t>
            </a:r>
          </a:p>
        </p:txBody>
      </p:sp>
      <p:sp>
        <p:nvSpPr>
          <p:cNvPr id="31" name="Oval 30">
            <a:extLst>
              <a:ext uri="{FF2B5EF4-FFF2-40B4-BE49-F238E27FC236}">
                <a16:creationId xmlns:a16="http://schemas.microsoft.com/office/drawing/2014/main" id="{64A2589B-4754-4601-9B15-3CE995EBE1B2}"/>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2" name="Slide Number Placeholder 3">
            <a:extLst>
              <a:ext uri="{FF2B5EF4-FFF2-40B4-BE49-F238E27FC236}">
                <a16:creationId xmlns:a16="http://schemas.microsoft.com/office/drawing/2014/main" id="{118090A9-C0D4-4381-98FD-04AB28DB2F85}"/>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2</a:t>
            </a:fld>
            <a:endParaRPr lang="en-ID" sz="1050" dirty="0">
              <a:solidFill>
                <a:schemeClr val="bg1"/>
              </a:solidFill>
            </a:endParaRPr>
          </a:p>
        </p:txBody>
      </p:sp>
      <p:sp>
        <p:nvSpPr>
          <p:cNvPr id="16" name="Rectangle: Rounded Corners 15">
            <a:extLst>
              <a:ext uri="{FF2B5EF4-FFF2-40B4-BE49-F238E27FC236}">
                <a16:creationId xmlns:a16="http://schemas.microsoft.com/office/drawing/2014/main" id="{EE582354-81A1-4963-9413-4199C5BAD690}"/>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007FBB12-74CC-481A-B1C5-906B405B8B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pic>
        <p:nvPicPr>
          <p:cNvPr id="2050" name="Picture 2" descr="Types of Dashboard in Data Visualization">
            <a:extLst>
              <a:ext uri="{FF2B5EF4-FFF2-40B4-BE49-F238E27FC236}">
                <a16:creationId xmlns:a16="http://schemas.microsoft.com/office/drawing/2014/main" id="{E0AC8ECA-F3CD-3B9A-9D65-FBBF306DFC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48160" y="803188"/>
            <a:ext cx="5266727" cy="338575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6022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8" name="Picture 7" descr="Woman celebrating in caf�">
            <a:extLst>
              <a:ext uri="{FF2B5EF4-FFF2-40B4-BE49-F238E27FC236}">
                <a16:creationId xmlns:a16="http://schemas.microsoft.com/office/drawing/2014/main" id="{26776350-25AC-48A8-A296-095379F4F23A}"/>
              </a:ext>
            </a:extLst>
          </p:cNvPr>
          <p:cNvPicPr>
            <a:picLocks noChangeAspect="1"/>
          </p:cNvPicPr>
          <p:nvPr/>
        </p:nvPicPr>
        <p:blipFill rotWithShape="1">
          <a:blip r:embed="rId3">
            <a:extLst>
              <a:ext uri="{28A0092B-C50C-407E-A947-70E740481C1C}">
                <a14:useLocalDpi xmlns:a14="http://schemas.microsoft.com/office/drawing/2010/main" val="0"/>
              </a:ext>
            </a:extLst>
          </a:blip>
          <a:srcRect l="15808" t="2184" r="47658"/>
          <a:stretch/>
        </p:blipFill>
        <p:spPr>
          <a:xfrm>
            <a:off x="0" y="0"/>
            <a:ext cx="3962400" cy="6858000"/>
          </a:xfrm>
          <a:prstGeom prst="rect">
            <a:avLst/>
          </a:prstGeom>
        </p:spPr>
      </p:pic>
      <p:sp>
        <p:nvSpPr>
          <p:cNvPr id="21" name="Rectangle 20">
            <a:extLst>
              <a:ext uri="{FF2B5EF4-FFF2-40B4-BE49-F238E27FC236}">
                <a16:creationId xmlns:a16="http://schemas.microsoft.com/office/drawing/2014/main" id="{6A22D448-BC9F-4DA2-91FC-1C5D2251878C}"/>
              </a:ext>
            </a:extLst>
          </p:cNvPr>
          <p:cNvSpPr/>
          <p:nvPr/>
        </p:nvSpPr>
        <p:spPr>
          <a:xfrm>
            <a:off x="1" y="-11806"/>
            <a:ext cx="3962400"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itle 1">
            <a:extLst>
              <a:ext uri="{FF2B5EF4-FFF2-40B4-BE49-F238E27FC236}">
                <a16:creationId xmlns:a16="http://schemas.microsoft.com/office/drawing/2014/main" id="{98CF5DB6-A827-42BA-AEAD-9981A42A3AB2}"/>
              </a:ext>
            </a:extLst>
          </p:cNvPr>
          <p:cNvSpPr txBox="1">
            <a:spLocks/>
          </p:cNvSpPr>
          <p:nvPr/>
        </p:nvSpPr>
        <p:spPr>
          <a:xfrm>
            <a:off x="444843" y="2091224"/>
            <a:ext cx="2593631" cy="1337776"/>
          </a:xfrm>
          <a:prstGeom prst="rect">
            <a:avLst/>
          </a:prstGeom>
        </p:spPr>
        <p:txBody>
          <a:bodyPr vert="horz" lIns="0" tIns="45720" rIns="91440" bIns="45720" rtlCol="0" anchor="t" anchorCtr="0">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lnSpc>
                <a:spcPct val="100000"/>
              </a:lnSpc>
            </a:pPr>
            <a:r>
              <a:rPr lang="en-US" sz="4000" dirty="0">
                <a:solidFill>
                  <a:schemeClr val="bg1"/>
                </a:solidFill>
              </a:rPr>
              <a:t>Key Objectives</a:t>
            </a:r>
            <a:endParaRPr lang="en-ID" sz="4000" dirty="0">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3</a:t>
            </a:fld>
            <a:endParaRPr lang="en-ID" sz="1050" dirty="0">
              <a:solidFill>
                <a:schemeClr val="bg1"/>
              </a:solidFill>
            </a:endParaRPr>
          </a:p>
        </p:txBody>
      </p:sp>
      <p:grpSp>
        <p:nvGrpSpPr>
          <p:cNvPr id="24" name="Group 23">
            <a:extLst>
              <a:ext uri="{FF2B5EF4-FFF2-40B4-BE49-F238E27FC236}">
                <a16:creationId xmlns:a16="http://schemas.microsoft.com/office/drawing/2014/main" id="{BEA39CC8-CF52-4DA8-A267-FDAA8FF6436F}"/>
              </a:ext>
            </a:extLst>
          </p:cNvPr>
          <p:cNvGrpSpPr/>
          <p:nvPr/>
        </p:nvGrpSpPr>
        <p:grpSpPr>
          <a:xfrm>
            <a:off x="494663" y="1340909"/>
            <a:ext cx="602513" cy="625248"/>
            <a:chOff x="4870450" y="2890838"/>
            <a:chExt cx="336551" cy="349250"/>
          </a:xfrm>
          <a:noFill/>
        </p:grpSpPr>
        <p:sp>
          <p:nvSpPr>
            <p:cNvPr id="25" name="Freeform 10">
              <a:extLst>
                <a:ext uri="{FF2B5EF4-FFF2-40B4-BE49-F238E27FC236}">
                  <a16:creationId xmlns:a16="http://schemas.microsoft.com/office/drawing/2014/main" id="{A20C0A25-F553-416F-BD8A-D507BC5CE589}"/>
                </a:ext>
              </a:extLst>
            </p:cNvPr>
            <p:cNvSpPr>
              <a:spLocks/>
            </p:cNvSpPr>
            <p:nvPr/>
          </p:nvSpPr>
          <p:spPr bwMode="auto">
            <a:xfrm>
              <a:off x="4870450" y="2890838"/>
              <a:ext cx="239713" cy="319088"/>
            </a:xfrm>
            <a:custGeom>
              <a:avLst/>
              <a:gdLst>
                <a:gd name="T0" fmla="*/ 64 w 64"/>
                <a:gd name="T1" fmla="*/ 84 h 84"/>
                <a:gd name="T2" fmla="*/ 6 w 64"/>
                <a:gd name="T3" fmla="*/ 84 h 84"/>
                <a:gd name="T4" fmla="*/ 0 w 64"/>
                <a:gd name="T5" fmla="*/ 78 h 84"/>
                <a:gd name="T6" fmla="*/ 0 w 64"/>
                <a:gd name="T7" fmla="*/ 6 h 84"/>
                <a:gd name="T8" fmla="*/ 6 w 64"/>
                <a:gd name="T9" fmla="*/ 0 h 84"/>
                <a:gd name="T10" fmla="*/ 58 w 64"/>
                <a:gd name="T11" fmla="*/ 0 h 84"/>
                <a:gd name="T12" fmla="*/ 64 w 64"/>
                <a:gd name="T13" fmla="*/ 6 h 84"/>
                <a:gd name="T14" fmla="*/ 64 w 64"/>
                <a:gd name="T15" fmla="*/ 6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64" y="84"/>
                  </a:moveTo>
                  <a:cubicBezTo>
                    <a:pt x="6" y="84"/>
                    <a:pt x="6" y="84"/>
                    <a:pt x="6" y="84"/>
                  </a:cubicBezTo>
                  <a:cubicBezTo>
                    <a:pt x="3" y="84"/>
                    <a:pt x="0" y="81"/>
                    <a:pt x="0" y="78"/>
                  </a:cubicBezTo>
                  <a:cubicBezTo>
                    <a:pt x="0" y="6"/>
                    <a:pt x="0" y="6"/>
                    <a:pt x="0" y="6"/>
                  </a:cubicBezTo>
                  <a:cubicBezTo>
                    <a:pt x="0" y="3"/>
                    <a:pt x="3" y="0"/>
                    <a:pt x="6" y="0"/>
                  </a:cubicBezTo>
                  <a:cubicBezTo>
                    <a:pt x="58" y="0"/>
                    <a:pt x="58" y="0"/>
                    <a:pt x="58" y="0"/>
                  </a:cubicBezTo>
                  <a:cubicBezTo>
                    <a:pt x="61" y="0"/>
                    <a:pt x="64" y="3"/>
                    <a:pt x="64" y="6"/>
                  </a:cubicBezTo>
                  <a:cubicBezTo>
                    <a:pt x="64" y="60"/>
                    <a:pt x="64" y="60"/>
                    <a:pt x="64" y="60"/>
                  </a:cubicBezTo>
                </a:path>
              </a:pathLst>
            </a:custGeom>
            <a:grpFill/>
            <a:ln w="14288" cap="flat">
              <a:solidFill>
                <a:srgbClr val="FE9900"/>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6" name="Freeform 11">
              <a:extLst>
                <a:ext uri="{FF2B5EF4-FFF2-40B4-BE49-F238E27FC236}">
                  <a16:creationId xmlns:a16="http://schemas.microsoft.com/office/drawing/2014/main" id="{164CAE5B-2CAB-44B6-A3CE-66CB100FEFB2}"/>
                </a:ext>
              </a:extLst>
            </p:cNvPr>
            <p:cNvSpPr>
              <a:spLocks/>
            </p:cNvSpPr>
            <p:nvPr/>
          </p:nvSpPr>
          <p:spPr bwMode="auto">
            <a:xfrm>
              <a:off x="4899025" y="2921000"/>
              <a:ext cx="188913" cy="227013"/>
            </a:xfrm>
            <a:custGeom>
              <a:avLst/>
              <a:gdLst>
                <a:gd name="T0" fmla="*/ 119 w 119"/>
                <a:gd name="T1" fmla="*/ 143 h 143"/>
                <a:gd name="T2" fmla="*/ 0 w 119"/>
                <a:gd name="T3" fmla="*/ 143 h 143"/>
                <a:gd name="T4" fmla="*/ 0 w 119"/>
                <a:gd name="T5" fmla="*/ 0 h 143"/>
                <a:gd name="T6" fmla="*/ 114 w 119"/>
                <a:gd name="T7" fmla="*/ 0 h 143"/>
                <a:gd name="T8" fmla="*/ 114 w 119"/>
                <a:gd name="T9" fmla="*/ 110 h 143"/>
              </a:gdLst>
              <a:ahLst/>
              <a:cxnLst>
                <a:cxn ang="0">
                  <a:pos x="T0" y="T1"/>
                </a:cxn>
                <a:cxn ang="0">
                  <a:pos x="T2" y="T3"/>
                </a:cxn>
                <a:cxn ang="0">
                  <a:pos x="T4" y="T5"/>
                </a:cxn>
                <a:cxn ang="0">
                  <a:pos x="T6" y="T7"/>
                </a:cxn>
                <a:cxn ang="0">
                  <a:pos x="T8" y="T9"/>
                </a:cxn>
              </a:cxnLst>
              <a:rect l="0" t="0" r="r" b="b"/>
              <a:pathLst>
                <a:path w="119" h="143">
                  <a:moveTo>
                    <a:pt x="119" y="143"/>
                  </a:moveTo>
                  <a:lnTo>
                    <a:pt x="0" y="143"/>
                  </a:lnTo>
                  <a:lnTo>
                    <a:pt x="0" y="0"/>
                  </a:lnTo>
                  <a:lnTo>
                    <a:pt x="114" y="0"/>
                  </a:lnTo>
                  <a:lnTo>
                    <a:pt x="114" y="110"/>
                  </a:lnTo>
                </a:path>
              </a:pathLst>
            </a:custGeom>
            <a:grpFill/>
            <a:ln w="14288" cap="rnd">
              <a:solidFill>
                <a:srgbClr val="FE9900"/>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7" name="Freeform 12">
              <a:extLst>
                <a:ext uri="{FF2B5EF4-FFF2-40B4-BE49-F238E27FC236}">
                  <a16:creationId xmlns:a16="http://schemas.microsoft.com/office/drawing/2014/main" id="{A06C2A14-EE81-40F0-99F8-9E30481C266A}"/>
                </a:ext>
              </a:extLst>
            </p:cNvPr>
            <p:cNvSpPr>
              <a:spLocks/>
            </p:cNvSpPr>
            <p:nvPr/>
          </p:nvSpPr>
          <p:spPr bwMode="auto">
            <a:xfrm>
              <a:off x="5110163" y="3035300"/>
              <a:ext cx="96838" cy="204788"/>
            </a:xfrm>
            <a:custGeom>
              <a:avLst/>
              <a:gdLst>
                <a:gd name="T0" fmla="*/ 26 w 26"/>
                <a:gd name="T1" fmla="*/ 54 h 54"/>
                <a:gd name="T2" fmla="*/ 14 w 26"/>
                <a:gd name="T3" fmla="*/ 38 h 54"/>
                <a:gd name="T4" fmla="*/ 14 w 26"/>
                <a:gd name="T5" fmla="*/ 20 h 54"/>
                <a:gd name="T6" fmla="*/ 0 w 26"/>
                <a:gd name="T7" fmla="*/ 0 h 54"/>
              </a:gdLst>
              <a:ahLst/>
              <a:cxnLst>
                <a:cxn ang="0">
                  <a:pos x="T0" y="T1"/>
                </a:cxn>
                <a:cxn ang="0">
                  <a:pos x="T2" y="T3"/>
                </a:cxn>
                <a:cxn ang="0">
                  <a:pos x="T4" y="T5"/>
                </a:cxn>
                <a:cxn ang="0">
                  <a:pos x="T6" y="T7"/>
                </a:cxn>
              </a:cxnLst>
              <a:rect l="0" t="0" r="r" b="b"/>
              <a:pathLst>
                <a:path w="26" h="54">
                  <a:moveTo>
                    <a:pt x="26" y="54"/>
                  </a:moveTo>
                  <a:cubicBezTo>
                    <a:pt x="14" y="38"/>
                    <a:pt x="14" y="38"/>
                    <a:pt x="14" y="38"/>
                  </a:cubicBezTo>
                  <a:cubicBezTo>
                    <a:pt x="14" y="20"/>
                    <a:pt x="14" y="20"/>
                    <a:pt x="14" y="20"/>
                  </a:cubicBezTo>
                  <a:cubicBezTo>
                    <a:pt x="14" y="13"/>
                    <a:pt x="8" y="7"/>
                    <a:pt x="0" y="0"/>
                  </a:cubicBezTo>
                </a:path>
              </a:pathLst>
            </a:custGeom>
            <a:grpFill/>
            <a:ln w="14288" cap="rnd">
              <a:solidFill>
                <a:srgbClr val="FE9900"/>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8" name="Freeform 13">
              <a:extLst>
                <a:ext uri="{FF2B5EF4-FFF2-40B4-BE49-F238E27FC236}">
                  <a16:creationId xmlns:a16="http://schemas.microsoft.com/office/drawing/2014/main" id="{B21B1F2E-6307-403A-9D20-A7C8FA733C8A}"/>
                </a:ext>
              </a:extLst>
            </p:cNvPr>
            <p:cNvSpPr>
              <a:spLocks/>
            </p:cNvSpPr>
            <p:nvPr/>
          </p:nvSpPr>
          <p:spPr bwMode="auto">
            <a:xfrm>
              <a:off x="5060950" y="3090863"/>
              <a:ext cx="71438" cy="149225"/>
            </a:xfrm>
            <a:custGeom>
              <a:avLst/>
              <a:gdLst>
                <a:gd name="T0" fmla="*/ 17 w 19"/>
                <a:gd name="T1" fmla="*/ 11 h 39"/>
                <a:gd name="T2" fmla="*/ 8 w 19"/>
                <a:gd name="T3" fmla="*/ 2 h 39"/>
                <a:gd name="T4" fmla="*/ 2 w 19"/>
                <a:gd name="T5" fmla="*/ 2 h 39"/>
                <a:gd name="T6" fmla="*/ 2 w 19"/>
                <a:gd name="T7" fmla="*/ 8 h 39"/>
                <a:gd name="T8" fmla="*/ 11 w 19"/>
                <a:gd name="T9" fmla="*/ 21 h 39"/>
                <a:gd name="T10" fmla="*/ 11 w 19"/>
                <a:gd name="T11" fmla="*/ 25 h 39"/>
                <a:gd name="T12" fmla="*/ 19 w 19"/>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9" h="39">
                  <a:moveTo>
                    <a:pt x="17" y="11"/>
                  </a:moveTo>
                  <a:cubicBezTo>
                    <a:pt x="8" y="2"/>
                    <a:pt x="8" y="2"/>
                    <a:pt x="8" y="2"/>
                  </a:cubicBezTo>
                  <a:cubicBezTo>
                    <a:pt x="6" y="0"/>
                    <a:pt x="4" y="0"/>
                    <a:pt x="2" y="2"/>
                  </a:cubicBezTo>
                  <a:cubicBezTo>
                    <a:pt x="0" y="4"/>
                    <a:pt x="1" y="7"/>
                    <a:pt x="2" y="8"/>
                  </a:cubicBezTo>
                  <a:cubicBezTo>
                    <a:pt x="11" y="21"/>
                    <a:pt x="11" y="21"/>
                    <a:pt x="11" y="21"/>
                  </a:cubicBezTo>
                  <a:cubicBezTo>
                    <a:pt x="11" y="21"/>
                    <a:pt x="11" y="21"/>
                    <a:pt x="11" y="25"/>
                  </a:cubicBezTo>
                  <a:cubicBezTo>
                    <a:pt x="11" y="29"/>
                    <a:pt x="19" y="39"/>
                    <a:pt x="19" y="39"/>
                  </a:cubicBezTo>
                </a:path>
              </a:pathLst>
            </a:custGeom>
            <a:grpFill/>
            <a:ln w="14288" cap="rnd">
              <a:solidFill>
                <a:srgbClr val="FE9900"/>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9" name="Line 14">
              <a:extLst>
                <a:ext uri="{FF2B5EF4-FFF2-40B4-BE49-F238E27FC236}">
                  <a16:creationId xmlns:a16="http://schemas.microsoft.com/office/drawing/2014/main" id="{AEA4A76F-9AAA-40E5-B50C-76132F476E4D}"/>
                </a:ext>
              </a:extLst>
            </p:cNvPr>
            <p:cNvSpPr>
              <a:spLocks noChangeShapeType="1"/>
            </p:cNvSpPr>
            <p:nvPr/>
          </p:nvSpPr>
          <p:spPr bwMode="auto">
            <a:xfrm>
              <a:off x="4953000" y="3178175"/>
              <a:ext cx="58738" cy="0"/>
            </a:xfrm>
            <a:prstGeom prst="line">
              <a:avLst/>
            </a:prstGeom>
            <a:grpFill/>
            <a:ln w="14288" cap="flat">
              <a:solidFill>
                <a:srgbClr val="FE9900"/>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0" name="Oval 15">
              <a:extLst>
                <a:ext uri="{FF2B5EF4-FFF2-40B4-BE49-F238E27FC236}">
                  <a16:creationId xmlns:a16="http://schemas.microsoft.com/office/drawing/2014/main" id="{D7254183-A7A8-401D-BF11-402EF5BCB082}"/>
                </a:ext>
              </a:extLst>
            </p:cNvPr>
            <p:cNvSpPr>
              <a:spLocks noChangeArrowheads="1"/>
            </p:cNvSpPr>
            <p:nvPr/>
          </p:nvSpPr>
          <p:spPr bwMode="auto">
            <a:xfrm>
              <a:off x="4922838" y="3171825"/>
              <a:ext cx="14288" cy="14288"/>
            </a:xfrm>
            <a:prstGeom prst="ellipse">
              <a:avLst/>
            </a:prstGeom>
            <a:grpFill/>
            <a:ln w="9525">
              <a:solidFill>
                <a:srgbClr val="FE9900"/>
              </a:solidFill>
              <a:round/>
              <a:headEnd/>
              <a:tailEnd/>
            </a:ln>
          </p:spPr>
          <p:txBody>
            <a:bodyPr vert="horz" wrap="square" lIns="91440" tIns="45720" rIns="91440" bIns="45720" numCol="1" anchor="t" anchorCtr="0" compatLnSpc="1">
              <a:prstTxWarp prst="textNoShape">
                <a:avLst/>
              </a:prstTxWarp>
            </a:bodyPr>
            <a:lstStyle/>
            <a:p>
              <a:endParaRPr lang="id-ID"/>
            </a:p>
          </p:txBody>
        </p:sp>
        <p:sp>
          <p:nvSpPr>
            <p:cNvPr id="31" name="Oval 16">
              <a:extLst>
                <a:ext uri="{FF2B5EF4-FFF2-40B4-BE49-F238E27FC236}">
                  <a16:creationId xmlns:a16="http://schemas.microsoft.com/office/drawing/2014/main" id="{2DCAECC7-CE0B-4836-B838-7801E6014D3C}"/>
                </a:ext>
              </a:extLst>
            </p:cNvPr>
            <p:cNvSpPr>
              <a:spLocks noChangeArrowheads="1"/>
            </p:cNvSpPr>
            <p:nvPr/>
          </p:nvSpPr>
          <p:spPr bwMode="auto">
            <a:xfrm>
              <a:off x="5027613" y="3171825"/>
              <a:ext cx="14288" cy="14288"/>
            </a:xfrm>
            <a:prstGeom prst="ellipse">
              <a:avLst/>
            </a:prstGeom>
            <a:grpFill/>
            <a:ln w="9525">
              <a:solidFill>
                <a:srgbClr val="FE9900"/>
              </a:solidFill>
              <a:round/>
              <a:headEnd/>
              <a:tailEnd/>
            </a:ln>
          </p:spPr>
          <p:txBody>
            <a:bodyPr vert="horz" wrap="square" lIns="91440" tIns="45720" rIns="91440" bIns="45720" numCol="1" anchor="t" anchorCtr="0" compatLnSpc="1">
              <a:prstTxWarp prst="textNoShape">
                <a:avLst/>
              </a:prstTxWarp>
            </a:bodyPr>
            <a:lstStyle/>
            <a:p>
              <a:endParaRPr lang="id-ID"/>
            </a:p>
          </p:txBody>
        </p:sp>
        <p:sp>
          <p:nvSpPr>
            <p:cNvPr id="32" name="Line 17">
              <a:extLst>
                <a:ext uri="{FF2B5EF4-FFF2-40B4-BE49-F238E27FC236}">
                  <a16:creationId xmlns:a16="http://schemas.microsoft.com/office/drawing/2014/main" id="{3EC5E28E-7243-43C6-8CF8-B9F6E6D53231}"/>
                </a:ext>
              </a:extLst>
            </p:cNvPr>
            <p:cNvSpPr>
              <a:spLocks noChangeShapeType="1"/>
            </p:cNvSpPr>
            <p:nvPr/>
          </p:nvSpPr>
          <p:spPr bwMode="auto">
            <a:xfrm>
              <a:off x="4937125" y="3087688"/>
              <a:ext cx="104775" cy="0"/>
            </a:xfrm>
            <a:prstGeom prst="line">
              <a:avLst/>
            </a:prstGeom>
            <a:grpFill/>
            <a:ln w="14288" cap="flat">
              <a:solidFill>
                <a:srgbClr val="FE9900"/>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3" name="Line 18">
              <a:extLst>
                <a:ext uri="{FF2B5EF4-FFF2-40B4-BE49-F238E27FC236}">
                  <a16:creationId xmlns:a16="http://schemas.microsoft.com/office/drawing/2014/main" id="{22345308-8E81-43E6-94E3-EE0CA8361339}"/>
                </a:ext>
              </a:extLst>
            </p:cNvPr>
            <p:cNvSpPr>
              <a:spLocks noChangeShapeType="1"/>
            </p:cNvSpPr>
            <p:nvPr/>
          </p:nvSpPr>
          <p:spPr bwMode="auto">
            <a:xfrm>
              <a:off x="4937125" y="3057525"/>
              <a:ext cx="104775" cy="0"/>
            </a:xfrm>
            <a:prstGeom prst="line">
              <a:avLst/>
            </a:prstGeom>
            <a:grpFill/>
            <a:ln w="14288" cap="flat">
              <a:solidFill>
                <a:srgbClr val="FE9900"/>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4" name="Line 19">
              <a:extLst>
                <a:ext uri="{FF2B5EF4-FFF2-40B4-BE49-F238E27FC236}">
                  <a16:creationId xmlns:a16="http://schemas.microsoft.com/office/drawing/2014/main" id="{8570445A-8BA9-46FF-801B-285BFD1182A9}"/>
                </a:ext>
              </a:extLst>
            </p:cNvPr>
            <p:cNvSpPr>
              <a:spLocks noChangeShapeType="1"/>
            </p:cNvSpPr>
            <p:nvPr/>
          </p:nvSpPr>
          <p:spPr bwMode="auto">
            <a:xfrm>
              <a:off x="4937125" y="3027363"/>
              <a:ext cx="104775" cy="0"/>
            </a:xfrm>
            <a:prstGeom prst="line">
              <a:avLst/>
            </a:prstGeom>
            <a:grpFill/>
            <a:ln w="14288" cap="flat">
              <a:solidFill>
                <a:srgbClr val="FE9900"/>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5" name="Line 20">
              <a:extLst>
                <a:ext uri="{FF2B5EF4-FFF2-40B4-BE49-F238E27FC236}">
                  <a16:creationId xmlns:a16="http://schemas.microsoft.com/office/drawing/2014/main" id="{00EB17EC-8D45-4F9E-83E8-4CA002D074BF}"/>
                </a:ext>
              </a:extLst>
            </p:cNvPr>
            <p:cNvSpPr>
              <a:spLocks noChangeShapeType="1"/>
            </p:cNvSpPr>
            <p:nvPr/>
          </p:nvSpPr>
          <p:spPr bwMode="auto">
            <a:xfrm>
              <a:off x="4937125" y="2997200"/>
              <a:ext cx="104775" cy="0"/>
            </a:xfrm>
            <a:prstGeom prst="line">
              <a:avLst/>
            </a:prstGeom>
            <a:grpFill/>
            <a:ln w="14288" cap="flat">
              <a:solidFill>
                <a:srgbClr val="FE9900"/>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6" name="Line 21">
              <a:extLst>
                <a:ext uri="{FF2B5EF4-FFF2-40B4-BE49-F238E27FC236}">
                  <a16:creationId xmlns:a16="http://schemas.microsoft.com/office/drawing/2014/main" id="{0AEA3EB2-9AAE-4CB3-8EBD-B64B1D9E89B1}"/>
                </a:ext>
              </a:extLst>
            </p:cNvPr>
            <p:cNvSpPr>
              <a:spLocks noChangeShapeType="1"/>
            </p:cNvSpPr>
            <p:nvPr/>
          </p:nvSpPr>
          <p:spPr bwMode="auto">
            <a:xfrm>
              <a:off x="4937125" y="2967038"/>
              <a:ext cx="60325" cy="0"/>
            </a:xfrm>
            <a:prstGeom prst="line">
              <a:avLst/>
            </a:prstGeom>
            <a:grpFill/>
            <a:ln w="14288" cap="flat">
              <a:solidFill>
                <a:srgbClr val="FE9900"/>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grpSp>
      <p:grpSp>
        <p:nvGrpSpPr>
          <p:cNvPr id="12" name="Group 11">
            <a:extLst>
              <a:ext uri="{FF2B5EF4-FFF2-40B4-BE49-F238E27FC236}">
                <a16:creationId xmlns:a16="http://schemas.microsoft.com/office/drawing/2014/main" id="{3BEC1482-319D-4222-B802-89EE984DE515}"/>
              </a:ext>
            </a:extLst>
          </p:cNvPr>
          <p:cNvGrpSpPr/>
          <p:nvPr/>
        </p:nvGrpSpPr>
        <p:grpSpPr>
          <a:xfrm>
            <a:off x="3292928" y="596839"/>
            <a:ext cx="8262258" cy="674914"/>
            <a:chOff x="3292928" y="914157"/>
            <a:chExt cx="8262258" cy="674914"/>
          </a:xfrm>
        </p:grpSpPr>
        <p:sp>
          <p:nvSpPr>
            <p:cNvPr id="10" name="Rectangle: Rounded Corners 9">
              <a:extLst>
                <a:ext uri="{FF2B5EF4-FFF2-40B4-BE49-F238E27FC236}">
                  <a16:creationId xmlns:a16="http://schemas.microsoft.com/office/drawing/2014/main" id="{1E75F133-4E3E-4C39-AA3A-96B994D5D7C1}"/>
                </a:ext>
              </a:extLst>
            </p:cNvPr>
            <p:cNvSpPr/>
            <p:nvPr/>
          </p:nvSpPr>
          <p:spPr>
            <a:xfrm>
              <a:off x="3292928" y="914157"/>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dirty="0">
                <a:solidFill>
                  <a:schemeClr val="tx1"/>
                </a:solidFill>
              </a:endParaRPr>
            </a:p>
          </p:txBody>
        </p:sp>
        <p:sp>
          <p:nvSpPr>
            <p:cNvPr id="42" name="Rectangle: Rounded Corners 41">
              <a:extLst>
                <a:ext uri="{FF2B5EF4-FFF2-40B4-BE49-F238E27FC236}">
                  <a16:creationId xmlns:a16="http://schemas.microsoft.com/office/drawing/2014/main" id="{33C1F795-3A76-4F6F-828D-F2FE618A2803}"/>
                </a:ext>
              </a:extLst>
            </p:cNvPr>
            <p:cNvSpPr/>
            <p:nvPr/>
          </p:nvSpPr>
          <p:spPr>
            <a:xfrm>
              <a:off x="10863944" y="914157"/>
              <a:ext cx="691242" cy="674914"/>
            </a:xfrm>
            <a:prstGeom prst="roundRect">
              <a:avLst>
                <a:gd name="adj" fmla="val 11174"/>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dirty="0"/>
            </a:p>
          </p:txBody>
        </p:sp>
        <p:sp>
          <p:nvSpPr>
            <p:cNvPr id="47" name="Rectangle 46">
              <a:extLst>
                <a:ext uri="{FF2B5EF4-FFF2-40B4-BE49-F238E27FC236}">
                  <a16:creationId xmlns:a16="http://schemas.microsoft.com/office/drawing/2014/main" id="{EF64F1F1-2C1D-4671-BDC7-47F4091CD207}"/>
                </a:ext>
              </a:extLst>
            </p:cNvPr>
            <p:cNvSpPr/>
            <p:nvPr/>
          </p:nvSpPr>
          <p:spPr>
            <a:xfrm>
              <a:off x="3637643" y="1014289"/>
              <a:ext cx="6692606" cy="4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r>
                <a:rPr lang="en-US" sz="1600" u="sng" dirty="0">
                  <a:solidFill>
                    <a:schemeClr val="tx1"/>
                  </a:solidFill>
                </a:rPr>
                <a:t>Evaluate Sales Trends Over Time</a:t>
              </a:r>
              <a:r>
                <a:rPr lang="en-US" sz="1600" u="sng" dirty="0">
                  <a:solidFill>
                    <a:schemeClr val="tx1"/>
                  </a:solidFill>
                  <a:latin typeface="Segoe UI" panose="020B0502040204020203" pitchFamily="34" charset="0"/>
                  <a:cs typeface="Segoe UI" panose="020B0502040204020203" pitchFamily="34" charset="0"/>
                </a:rPr>
                <a:t>:</a:t>
              </a:r>
              <a:r>
                <a:rPr lang="en-US" sz="1600" dirty="0">
                  <a:solidFill>
                    <a:schemeClr val="tx1"/>
                  </a:solidFill>
                  <a:latin typeface="Segoe UI" panose="020B0502040204020203" pitchFamily="34" charset="0"/>
                  <a:cs typeface="Segoe UI" panose="020B0502040204020203" pitchFamily="34" charset="0"/>
                </a:rPr>
                <a:t> </a:t>
              </a:r>
              <a:r>
                <a:rPr lang="en-US" sz="1600" dirty="0">
                  <a:solidFill>
                    <a:schemeClr val="tx1"/>
                  </a:solidFill>
                </a:rPr>
                <a:t>Assess and identify significant changes or patterns in sales data from 2010 to 2017.</a:t>
              </a:r>
              <a:r>
                <a:rPr lang="en-US" sz="1600" dirty="0">
                  <a:solidFill>
                    <a:schemeClr val="tx1"/>
                  </a:solidFill>
                  <a:latin typeface="Segoe UI" panose="020B0502040204020203" pitchFamily="34" charset="0"/>
                  <a:cs typeface="Segoe UI" panose="020B0502040204020203" pitchFamily="34" charset="0"/>
                </a:rPr>
                <a:t> </a:t>
              </a:r>
            </a:p>
          </p:txBody>
        </p:sp>
        <p:sp>
          <p:nvSpPr>
            <p:cNvPr id="56" name="Freeform 116">
              <a:extLst>
                <a:ext uri="{FF2B5EF4-FFF2-40B4-BE49-F238E27FC236}">
                  <a16:creationId xmlns:a16="http://schemas.microsoft.com/office/drawing/2014/main" id="{16505C05-F86E-4215-A34B-84551F102B4B}"/>
                </a:ext>
              </a:extLst>
            </p:cNvPr>
            <p:cNvSpPr>
              <a:spLocks/>
            </p:cNvSpPr>
            <p:nvPr/>
          </p:nvSpPr>
          <p:spPr bwMode="auto">
            <a:xfrm>
              <a:off x="11080978" y="1114296"/>
              <a:ext cx="46038" cy="46038"/>
            </a:xfrm>
            <a:custGeom>
              <a:avLst/>
              <a:gdLst>
                <a:gd name="T0" fmla="*/ 0 w 12"/>
                <a:gd name="T1" fmla="*/ 12 h 12"/>
                <a:gd name="T2" fmla="*/ 12 w 12"/>
                <a:gd name="T3" fmla="*/ 0 h 12"/>
              </a:gdLst>
              <a:ahLst/>
              <a:cxnLst>
                <a:cxn ang="0">
                  <a:pos x="T0" y="T1"/>
                </a:cxn>
                <a:cxn ang="0">
                  <a:pos x="T2" y="T3"/>
                </a:cxn>
              </a:cxnLst>
              <a:rect l="0" t="0" r="r" b="b"/>
              <a:pathLst>
                <a:path w="12" h="12">
                  <a:moveTo>
                    <a:pt x="0" y="12"/>
                  </a:moveTo>
                  <a:cubicBezTo>
                    <a:pt x="0" y="5"/>
                    <a:pt x="5" y="0"/>
                    <a:pt x="12" y="0"/>
                  </a:cubicBez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endParaRPr lang="id-ID"/>
            </a:p>
          </p:txBody>
        </p:sp>
      </p:grpSp>
      <p:grpSp>
        <p:nvGrpSpPr>
          <p:cNvPr id="13" name="Group 12">
            <a:extLst>
              <a:ext uri="{FF2B5EF4-FFF2-40B4-BE49-F238E27FC236}">
                <a16:creationId xmlns:a16="http://schemas.microsoft.com/office/drawing/2014/main" id="{B36EA246-91A2-4FA4-AC9D-D558F2313063}"/>
              </a:ext>
            </a:extLst>
          </p:cNvPr>
          <p:cNvGrpSpPr/>
          <p:nvPr/>
        </p:nvGrpSpPr>
        <p:grpSpPr>
          <a:xfrm>
            <a:off x="3292928" y="1535263"/>
            <a:ext cx="8262258" cy="674914"/>
            <a:chOff x="3292928" y="2524159"/>
            <a:chExt cx="8262258" cy="674914"/>
          </a:xfrm>
        </p:grpSpPr>
        <p:sp>
          <p:nvSpPr>
            <p:cNvPr id="38" name="Rectangle: Rounded Corners 37">
              <a:extLst>
                <a:ext uri="{FF2B5EF4-FFF2-40B4-BE49-F238E27FC236}">
                  <a16:creationId xmlns:a16="http://schemas.microsoft.com/office/drawing/2014/main" id="{EF7347C2-C72D-4CF0-93EA-C804BA1AB90B}"/>
                </a:ext>
              </a:extLst>
            </p:cNvPr>
            <p:cNvSpPr/>
            <p:nvPr/>
          </p:nvSpPr>
          <p:spPr>
            <a:xfrm>
              <a:off x="3292928" y="2524159"/>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43" name="Rectangle: Rounded Corners 42">
              <a:extLst>
                <a:ext uri="{FF2B5EF4-FFF2-40B4-BE49-F238E27FC236}">
                  <a16:creationId xmlns:a16="http://schemas.microsoft.com/office/drawing/2014/main" id="{88F5A682-0194-48CF-9A62-3AA169D572C1}"/>
                </a:ext>
              </a:extLst>
            </p:cNvPr>
            <p:cNvSpPr/>
            <p:nvPr/>
          </p:nvSpPr>
          <p:spPr>
            <a:xfrm>
              <a:off x="10863944" y="2524159"/>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dirty="0"/>
            </a:p>
          </p:txBody>
        </p:sp>
        <p:sp>
          <p:nvSpPr>
            <p:cNvPr id="48" name="Rectangle 47">
              <a:extLst>
                <a:ext uri="{FF2B5EF4-FFF2-40B4-BE49-F238E27FC236}">
                  <a16:creationId xmlns:a16="http://schemas.microsoft.com/office/drawing/2014/main" id="{C882107D-F139-439C-8637-161A094CAD13}"/>
                </a:ext>
              </a:extLst>
            </p:cNvPr>
            <p:cNvSpPr/>
            <p:nvPr/>
          </p:nvSpPr>
          <p:spPr>
            <a:xfrm>
              <a:off x="3637643" y="2624290"/>
              <a:ext cx="5386614" cy="4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endParaRPr lang="en-US" sz="1600" dirty="0">
                <a:solidFill>
                  <a:schemeClr val="tx1"/>
                </a:solidFill>
              </a:endParaRPr>
            </a:p>
          </p:txBody>
        </p:sp>
        <p:grpSp>
          <p:nvGrpSpPr>
            <p:cNvPr id="58" name="Group 57">
              <a:extLst>
                <a:ext uri="{FF2B5EF4-FFF2-40B4-BE49-F238E27FC236}">
                  <a16:creationId xmlns:a16="http://schemas.microsoft.com/office/drawing/2014/main" id="{82B2F800-280D-4380-9FF2-9E4567CA0252}"/>
                </a:ext>
              </a:extLst>
            </p:cNvPr>
            <p:cNvGrpSpPr/>
            <p:nvPr/>
          </p:nvGrpSpPr>
          <p:grpSpPr>
            <a:xfrm>
              <a:off x="11096059" y="2740967"/>
              <a:ext cx="188913" cy="271462"/>
              <a:chOff x="6354763" y="2224089"/>
              <a:chExt cx="188913" cy="271462"/>
            </a:xfrm>
          </p:grpSpPr>
          <p:sp>
            <p:nvSpPr>
              <p:cNvPr id="62" name="Line 8">
                <a:extLst>
                  <a:ext uri="{FF2B5EF4-FFF2-40B4-BE49-F238E27FC236}">
                    <a16:creationId xmlns:a16="http://schemas.microsoft.com/office/drawing/2014/main" id="{3C9871DA-4FE4-4CFB-AA8E-CFCB12D11964}"/>
                  </a:ext>
                </a:extLst>
              </p:cNvPr>
              <p:cNvSpPr>
                <a:spLocks noChangeShapeType="1"/>
              </p:cNvSpPr>
              <p:nvPr/>
            </p:nvSpPr>
            <p:spPr bwMode="auto">
              <a:xfrm>
                <a:off x="6354763" y="2262189"/>
                <a:ext cx="15875" cy="0"/>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algn="just"/>
                <a:endParaRPr lang="id-ID"/>
              </a:p>
            </p:txBody>
          </p:sp>
          <p:sp>
            <p:nvSpPr>
              <p:cNvPr id="64" name="Oval 10">
                <a:extLst>
                  <a:ext uri="{FF2B5EF4-FFF2-40B4-BE49-F238E27FC236}">
                    <a16:creationId xmlns:a16="http://schemas.microsoft.com/office/drawing/2014/main" id="{6EA541FE-30C3-4615-B359-82F2CF2D0659}"/>
                  </a:ext>
                </a:extLst>
              </p:cNvPr>
              <p:cNvSpPr>
                <a:spLocks noChangeArrowheads="1"/>
              </p:cNvSpPr>
              <p:nvPr/>
            </p:nvSpPr>
            <p:spPr bwMode="auto">
              <a:xfrm>
                <a:off x="6527801" y="2224089"/>
                <a:ext cx="15875" cy="15875"/>
              </a:xfrm>
              <a:prstGeom prst="ellipse">
                <a:avLst/>
              </a:pr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algn="just"/>
                <a:endParaRPr lang="id-ID"/>
              </a:p>
            </p:txBody>
          </p:sp>
          <p:sp>
            <p:nvSpPr>
              <p:cNvPr id="66" name="Oval 12">
                <a:extLst>
                  <a:ext uri="{FF2B5EF4-FFF2-40B4-BE49-F238E27FC236}">
                    <a16:creationId xmlns:a16="http://schemas.microsoft.com/office/drawing/2014/main" id="{4C8B3990-D8C1-43BA-B3A5-D118D27FBD04}"/>
                  </a:ext>
                </a:extLst>
              </p:cNvPr>
              <p:cNvSpPr>
                <a:spLocks noChangeArrowheads="1"/>
              </p:cNvSpPr>
              <p:nvPr/>
            </p:nvSpPr>
            <p:spPr bwMode="auto">
              <a:xfrm>
                <a:off x="6483351" y="2224089"/>
                <a:ext cx="14288" cy="15875"/>
              </a:xfrm>
              <a:prstGeom prst="ellipse">
                <a:avLst/>
              </a:prstGeom>
              <a:solidFill>
                <a:srgbClr val="0000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algn="just"/>
                <a:endParaRPr lang="id-ID"/>
              </a:p>
            </p:txBody>
          </p:sp>
          <p:sp>
            <p:nvSpPr>
              <p:cNvPr id="67" name="Freeform 13">
                <a:extLst>
                  <a:ext uri="{FF2B5EF4-FFF2-40B4-BE49-F238E27FC236}">
                    <a16:creationId xmlns:a16="http://schemas.microsoft.com/office/drawing/2014/main" id="{6DE6796D-6EDD-4DD8-A8EB-B9EE8AEF496C}"/>
                  </a:ext>
                </a:extLst>
              </p:cNvPr>
              <p:cNvSpPr>
                <a:spLocks/>
              </p:cNvSpPr>
              <p:nvPr/>
            </p:nvSpPr>
            <p:spPr bwMode="auto">
              <a:xfrm>
                <a:off x="6370638" y="2479676"/>
                <a:ext cx="14288" cy="15875"/>
              </a:xfrm>
              <a:custGeom>
                <a:avLst/>
                <a:gdLst>
                  <a:gd name="T0" fmla="*/ 4 w 4"/>
                  <a:gd name="T1" fmla="*/ 2 h 4"/>
                  <a:gd name="T2" fmla="*/ 2 w 4"/>
                  <a:gd name="T3" fmla="*/ 4 h 4"/>
                  <a:gd name="T4" fmla="*/ 2 w 4"/>
                  <a:gd name="T5" fmla="*/ 4 h 4"/>
                  <a:gd name="T6" fmla="*/ 0 w 4"/>
                  <a:gd name="T7" fmla="*/ 2 h 4"/>
                  <a:gd name="T8" fmla="*/ 0 w 4"/>
                  <a:gd name="T9" fmla="*/ 2 h 4"/>
                  <a:gd name="T10" fmla="*/ 2 w 4"/>
                  <a:gd name="T11" fmla="*/ 0 h 4"/>
                  <a:gd name="T12" fmla="*/ 2 w 4"/>
                  <a:gd name="T13" fmla="*/ 0 h 4"/>
                  <a:gd name="T14" fmla="*/ 4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2"/>
                    </a:moveTo>
                    <a:cubicBezTo>
                      <a:pt x="4" y="3"/>
                      <a:pt x="3" y="4"/>
                      <a:pt x="2" y="4"/>
                    </a:cubicBezTo>
                    <a:cubicBezTo>
                      <a:pt x="2" y="4"/>
                      <a:pt x="2" y="4"/>
                      <a:pt x="2" y="4"/>
                    </a:cubicBezTo>
                    <a:cubicBezTo>
                      <a:pt x="1" y="4"/>
                      <a:pt x="0" y="3"/>
                      <a:pt x="0" y="2"/>
                    </a:cubicBezTo>
                    <a:cubicBezTo>
                      <a:pt x="0" y="2"/>
                      <a:pt x="0" y="2"/>
                      <a:pt x="0" y="2"/>
                    </a:cubicBezTo>
                    <a:cubicBezTo>
                      <a:pt x="0" y="1"/>
                      <a:pt x="1" y="0"/>
                      <a:pt x="2" y="0"/>
                    </a:cubicBezTo>
                    <a:cubicBezTo>
                      <a:pt x="2" y="0"/>
                      <a:pt x="2" y="0"/>
                      <a:pt x="2" y="0"/>
                    </a:cubicBezTo>
                    <a:cubicBezTo>
                      <a:pt x="3" y="0"/>
                      <a:pt x="4" y="1"/>
                      <a:pt x="4" y="2"/>
                    </a:cubicBezTo>
                    <a:close/>
                  </a:path>
                </a:pathLst>
              </a:custGeom>
              <a:noFill/>
              <a:ln w="14288"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endParaRPr lang="id-ID"/>
              </a:p>
            </p:txBody>
          </p:sp>
        </p:grpSp>
      </p:grpSp>
      <p:grpSp>
        <p:nvGrpSpPr>
          <p:cNvPr id="14" name="Group 13">
            <a:extLst>
              <a:ext uri="{FF2B5EF4-FFF2-40B4-BE49-F238E27FC236}">
                <a16:creationId xmlns:a16="http://schemas.microsoft.com/office/drawing/2014/main" id="{C68A8891-C7E8-4EC4-9941-9005A9E892FF}"/>
              </a:ext>
            </a:extLst>
          </p:cNvPr>
          <p:cNvGrpSpPr/>
          <p:nvPr/>
        </p:nvGrpSpPr>
        <p:grpSpPr>
          <a:xfrm>
            <a:off x="3292928" y="2473687"/>
            <a:ext cx="8262258" cy="674914"/>
            <a:chOff x="3292928" y="3445759"/>
            <a:chExt cx="8262258" cy="674914"/>
          </a:xfrm>
        </p:grpSpPr>
        <p:sp>
          <p:nvSpPr>
            <p:cNvPr id="39" name="Rectangle: Rounded Corners 38">
              <a:extLst>
                <a:ext uri="{FF2B5EF4-FFF2-40B4-BE49-F238E27FC236}">
                  <a16:creationId xmlns:a16="http://schemas.microsoft.com/office/drawing/2014/main" id="{64FBCE27-96AD-47C7-9613-C8CFCC9C3F7F}"/>
                </a:ext>
              </a:extLst>
            </p:cNvPr>
            <p:cNvSpPr/>
            <p:nvPr/>
          </p:nvSpPr>
          <p:spPr>
            <a:xfrm>
              <a:off x="3292928" y="3445759"/>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44" name="Rectangle: Rounded Corners 43">
              <a:extLst>
                <a:ext uri="{FF2B5EF4-FFF2-40B4-BE49-F238E27FC236}">
                  <a16:creationId xmlns:a16="http://schemas.microsoft.com/office/drawing/2014/main" id="{98178E1A-597F-4F83-88BC-DDE72CCA1052}"/>
                </a:ext>
              </a:extLst>
            </p:cNvPr>
            <p:cNvSpPr/>
            <p:nvPr/>
          </p:nvSpPr>
          <p:spPr>
            <a:xfrm>
              <a:off x="10863944" y="3445759"/>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49" name="Rectangle 48">
              <a:extLst>
                <a:ext uri="{FF2B5EF4-FFF2-40B4-BE49-F238E27FC236}">
                  <a16:creationId xmlns:a16="http://schemas.microsoft.com/office/drawing/2014/main" id="{71250C23-7516-4DE6-9662-72325CA1AED5}"/>
                </a:ext>
              </a:extLst>
            </p:cNvPr>
            <p:cNvSpPr/>
            <p:nvPr/>
          </p:nvSpPr>
          <p:spPr>
            <a:xfrm>
              <a:off x="3637643" y="3545890"/>
              <a:ext cx="5386614" cy="4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endParaRPr lang="en-US" sz="1600" dirty="0">
                <a:solidFill>
                  <a:srgbClr val="232F3E"/>
                </a:solidFill>
                <a:latin typeface="Segoe UI" panose="020B0502040204020203" pitchFamily="34" charset="0"/>
                <a:cs typeface="Segoe UI" panose="020B0502040204020203" pitchFamily="34" charset="0"/>
              </a:endParaRPr>
            </a:p>
          </p:txBody>
        </p:sp>
        <p:grpSp>
          <p:nvGrpSpPr>
            <p:cNvPr id="68" name="Group 67">
              <a:extLst>
                <a:ext uri="{FF2B5EF4-FFF2-40B4-BE49-F238E27FC236}">
                  <a16:creationId xmlns:a16="http://schemas.microsoft.com/office/drawing/2014/main" id="{45E8EFA9-3E18-41F1-89EB-C5015EFBC484}"/>
                </a:ext>
              </a:extLst>
            </p:cNvPr>
            <p:cNvGrpSpPr/>
            <p:nvPr/>
          </p:nvGrpSpPr>
          <p:grpSpPr>
            <a:xfrm>
              <a:off x="11037321" y="3640341"/>
              <a:ext cx="344488" cy="285750"/>
              <a:chOff x="8459788" y="2201864"/>
              <a:chExt cx="344488" cy="285750"/>
            </a:xfrm>
          </p:grpSpPr>
          <p:sp>
            <p:nvSpPr>
              <p:cNvPr id="69" name="Freeform 115">
                <a:extLst>
                  <a:ext uri="{FF2B5EF4-FFF2-40B4-BE49-F238E27FC236}">
                    <a16:creationId xmlns:a16="http://schemas.microsoft.com/office/drawing/2014/main" id="{2996286F-4347-416A-BEF1-1E45F1499F43}"/>
                  </a:ext>
                </a:extLst>
              </p:cNvPr>
              <p:cNvSpPr>
                <a:spLocks/>
              </p:cNvSpPr>
              <p:nvPr/>
            </p:nvSpPr>
            <p:spPr bwMode="auto">
              <a:xfrm>
                <a:off x="8459788" y="2443164"/>
                <a:ext cx="44450" cy="44450"/>
              </a:xfrm>
              <a:custGeom>
                <a:avLst/>
                <a:gdLst>
                  <a:gd name="T0" fmla="*/ 0 w 28"/>
                  <a:gd name="T1" fmla="*/ 0 h 28"/>
                  <a:gd name="T2" fmla="*/ 0 w 28"/>
                  <a:gd name="T3" fmla="*/ 28 h 28"/>
                  <a:gd name="T4" fmla="*/ 28 w 28"/>
                  <a:gd name="T5" fmla="*/ 28 h 28"/>
                </a:gdLst>
                <a:ahLst/>
                <a:cxnLst>
                  <a:cxn ang="0">
                    <a:pos x="T0" y="T1"/>
                  </a:cxn>
                  <a:cxn ang="0">
                    <a:pos x="T2" y="T3"/>
                  </a:cxn>
                  <a:cxn ang="0">
                    <a:pos x="T4" y="T5"/>
                  </a:cxn>
                </a:cxnLst>
                <a:rect l="0" t="0" r="r" b="b"/>
                <a:pathLst>
                  <a:path w="28" h="28">
                    <a:moveTo>
                      <a:pt x="0" y="0"/>
                    </a:moveTo>
                    <a:lnTo>
                      <a:pt x="0" y="28"/>
                    </a:lnTo>
                    <a:lnTo>
                      <a:pt x="28" y="28"/>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endParaRPr lang="id-ID"/>
              </a:p>
            </p:txBody>
          </p:sp>
          <p:sp>
            <p:nvSpPr>
              <p:cNvPr id="71" name="Freeform 117">
                <a:extLst>
                  <a:ext uri="{FF2B5EF4-FFF2-40B4-BE49-F238E27FC236}">
                    <a16:creationId xmlns:a16="http://schemas.microsoft.com/office/drawing/2014/main" id="{CAF7AED0-4261-4775-9051-15D3B1350759}"/>
                  </a:ext>
                </a:extLst>
              </p:cNvPr>
              <p:cNvSpPr>
                <a:spLocks/>
              </p:cNvSpPr>
              <p:nvPr/>
            </p:nvSpPr>
            <p:spPr bwMode="auto">
              <a:xfrm>
                <a:off x="8759826" y="2201864"/>
                <a:ext cx="44450" cy="44450"/>
              </a:xfrm>
              <a:custGeom>
                <a:avLst/>
                <a:gdLst>
                  <a:gd name="T0" fmla="*/ 28 w 28"/>
                  <a:gd name="T1" fmla="*/ 28 h 28"/>
                  <a:gd name="T2" fmla="*/ 28 w 28"/>
                  <a:gd name="T3" fmla="*/ 0 h 28"/>
                  <a:gd name="T4" fmla="*/ 0 w 28"/>
                  <a:gd name="T5" fmla="*/ 0 h 28"/>
                </a:gdLst>
                <a:ahLst/>
                <a:cxnLst>
                  <a:cxn ang="0">
                    <a:pos x="T0" y="T1"/>
                  </a:cxn>
                  <a:cxn ang="0">
                    <a:pos x="T2" y="T3"/>
                  </a:cxn>
                  <a:cxn ang="0">
                    <a:pos x="T4" y="T5"/>
                  </a:cxn>
                </a:cxnLst>
                <a:rect l="0" t="0" r="r" b="b"/>
                <a:pathLst>
                  <a:path w="28" h="28">
                    <a:moveTo>
                      <a:pt x="28" y="28"/>
                    </a:moveTo>
                    <a:lnTo>
                      <a:pt x="28" y="0"/>
                    </a:lnTo>
                    <a:lnTo>
                      <a:pt x="0" y="0"/>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endParaRPr lang="id-ID"/>
              </a:p>
            </p:txBody>
          </p:sp>
          <p:sp>
            <p:nvSpPr>
              <p:cNvPr id="72" name="Freeform 118">
                <a:extLst>
                  <a:ext uri="{FF2B5EF4-FFF2-40B4-BE49-F238E27FC236}">
                    <a16:creationId xmlns:a16="http://schemas.microsoft.com/office/drawing/2014/main" id="{74B1FD30-601D-4B2D-AC42-60BA7BD216FD}"/>
                  </a:ext>
                </a:extLst>
              </p:cNvPr>
              <p:cNvSpPr>
                <a:spLocks/>
              </p:cNvSpPr>
              <p:nvPr/>
            </p:nvSpPr>
            <p:spPr bwMode="auto">
              <a:xfrm>
                <a:off x="8759826" y="2443164"/>
                <a:ext cx="44450" cy="44450"/>
              </a:xfrm>
              <a:custGeom>
                <a:avLst/>
                <a:gdLst>
                  <a:gd name="T0" fmla="*/ 0 w 28"/>
                  <a:gd name="T1" fmla="*/ 28 h 28"/>
                  <a:gd name="T2" fmla="*/ 28 w 28"/>
                  <a:gd name="T3" fmla="*/ 28 h 28"/>
                  <a:gd name="T4" fmla="*/ 28 w 28"/>
                  <a:gd name="T5" fmla="*/ 0 h 28"/>
                </a:gdLst>
                <a:ahLst/>
                <a:cxnLst>
                  <a:cxn ang="0">
                    <a:pos x="T0" y="T1"/>
                  </a:cxn>
                  <a:cxn ang="0">
                    <a:pos x="T2" y="T3"/>
                  </a:cxn>
                  <a:cxn ang="0">
                    <a:pos x="T4" y="T5"/>
                  </a:cxn>
                </a:cxnLst>
                <a:rect l="0" t="0" r="r" b="b"/>
                <a:pathLst>
                  <a:path w="28" h="28">
                    <a:moveTo>
                      <a:pt x="0" y="28"/>
                    </a:moveTo>
                    <a:lnTo>
                      <a:pt x="28" y="28"/>
                    </a:lnTo>
                    <a:lnTo>
                      <a:pt x="28" y="0"/>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endParaRPr lang="id-ID"/>
              </a:p>
            </p:txBody>
          </p:sp>
          <p:sp>
            <p:nvSpPr>
              <p:cNvPr id="75" name="Rectangle 121">
                <a:extLst>
                  <a:ext uri="{FF2B5EF4-FFF2-40B4-BE49-F238E27FC236}">
                    <a16:creationId xmlns:a16="http://schemas.microsoft.com/office/drawing/2014/main" id="{6C30CC54-A18E-45D2-A828-A06F926636F9}"/>
                  </a:ext>
                </a:extLst>
              </p:cNvPr>
              <p:cNvSpPr>
                <a:spLocks noChangeArrowheads="1"/>
              </p:cNvSpPr>
              <p:nvPr/>
            </p:nvSpPr>
            <p:spPr bwMode="auto">
              <a:xfrm>
                <a:off x="8699501" y="2262189"/>
                <a:ext cx="30163" cy="30163"/>
              </a:xfrm>
              <a:prstGeom prst="rect">
                <a:avLst/>
              </a:pr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endParaRPr lang="id-ID"/>
              </a:p>
            </p:txBody>
          </p:sp>
          <p:sp>
            <p:nvSpPr>
              <p:cNvPr id="77" name="Line 123">
                <a:extLst>
                  <a:ext uri="{FF2B5EF4-FFF2-40B4-BE49-F238E27FC236}">
                    <a16:creationId xmlns:a16="http://schemas.microsoft.com/office/drawing/2014/main" id="{A262D828-821D-4DC7-BA46-346980DED151}"/>
                  </a:ext>
                </a:extLst>
              </p:cNvPr>
              <p:cNvSpPr>
                <a:spLocks noChangeShapeType="1"/>
              </p:cNvSpPr>
              <p:nvPr/>
            </p:nvSpPr>
            <p:spPr bwMode="auto">
              <a:xfrm>
                <a:off x="8534401" y="2366964"/>
                <a:ext cx="60325" cy="0"/>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algn="just"/>
                <a:endParaRPr lang="id-ID"/>
              </a:p>
            </p:txBody>
          </p:sp>
          <p:sp>
            <p:nvSpPr>
              <p:cNvPr id="79" name="Line 125">
                <a:extLst>
                  <a:ext uri="{FF2B5EF4-FFF2-40B4-BE49-F238E27FC236}">
                    <a16:creationId xmlns:a16="http://schemas.microsoft.com/office/drawing/2014/main" id="{5067D221-F580-4309-A751-F8895D76C57B}"/>
                  </a:ext>
                </a:extLst>
              </p:cNvPr>
              <p:cNvSpPr>
                <a:spLocks noChangeShapeType="1"/>
              </p:cNvSpPr>
              <p:nvPr/>
            </p:nvSpPr>
            <p:spPr bwMode="auto">
              <a:xfrm flipV="1">
                <a:off x="8624888" y="2352676"/>
                <a:ext cx="0" cy="14288"/>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algn="just"/>
                <a:endParaRPr lang="id-ID"/>
              </a:p>
            </p:txBody>
          </p:sp>
          <p:sp>
            <p:nvSpPr>
              <p:cNvPr id="80" name="Line 126">
                <a:extLst>
                  <a:ext uri="{FF2B5EF4-FFF2-40B4-BE49-F238E27FC236}">
                    <a16:creationId xmlns:a16="http://schemas.microsoft.com/office/drawing/2014/main" id="{0932A8D3-4B7E-43F1-A5C2-6E25B0E753AF}"/>
                  </a:ext>
                </a:extLst>
              </p:cNvPr>
              <p:cNvSpPr>
                <a:spLocks noChangeShapeType="1"/>
              </p:cNvSpPr>
              <p:nvPr/>
            </p:nvSpPr>
            <p:spPr bwMode="auto">
              <a:xfrm flipV="1">
                <a:off x="8669338" y="2262189"/>
                <a:ext cx="0" cy="14288"/>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algn="just"/>
                <a:endParaRPr lang="id-ID"/>
              </a:p>
            </p:txBody>
          </p:sp>
          <p:sp>
            <p:nvSpPr>
              <p:cNvPr id="81" name="Line 127">
                <a:extLst>
                  <a:ext uri="{FF2B5EF4-FFF2-40B4-BE49-F238E27FC236}">
                    <a16:creationId xmlns:a16="http://schemas.microsoft.com/office/drawing/2014/main" id="{767450F3-F66D-4E16-BA61-B4D8FDBF6CD5}"/>
                  </a:ext>
                </a:extLst>
              </p:cNvPr>
              <p:cNvSpPr>
                <a:spLocks noChangeShapeType="1"/>
              </p:cNvSpPr>
              <p:nvPr/>
            </p:nvSpPr>
            <p:spPr bwMode="auto">
              <a:xfrm flipH="1">
                <a:off x="8624888" y="2397126"/>
                <a:ext cx="14288" cy="0"/>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algn="just"/>
                <a:endParaRPr lang="id-ID"/>
              </a:p>
            </p:txBody>
          </p:sp>
          <p:sp>
            <p:nvSpPr>
              <p:cNvPr id="83" name="Freeform 129">
                <a:extLst>
                  <a:ext uri="{FF2B5EF4-FFF2-40B4-BE49-F238E27FC236}">
                    <a16:creationId xmlns:a16="http://schemas.microsoft.com/office/drawing/2014/main" id="{871810A6-EE2D-43F5-A888-E45C72D85D3D}"/>
                  </a:ext>
                </a:extLst>
              </p:cNvPr>
              <p:cNvSpPr>
                <a:spLocks/>
              </p:cNvSpPr>
              <p:nvPr/>
            </p:nvSpPr>
            <p:spPr bwMode="auto">
              <a:xfrm>
                <a:off x="8594726" y="2262189"/>
                <a:ext cx="14288" cy="30163"/>
              </a:xfrm>
              <a:custGeom>
                <a:avLst/>
                <a:gdLst>
                  <a:gd name="T0" fmla="*/ 0 w 9"/>
                  <a:gd name="T1" fmla="*/ 0 h 19"/>
                  <a:gd name="T2" fmla="*/ 0 w 9"/>
                  <a:gd name="T3" fmla="*/ 19 h 19"/>
                  <a:gd name="T4" fmla="*/ 9 w 9"/>
                  <a:gd name="T5" fmla="*/ 19 h 19"/>
                </a:gdLst>
                <a:ahLst/>
                <a:cxnLst>
                  <a:cxn ang="0">
                    <a:pos x="T0" y="T1"/>
                  </a:cxn>
                  <a:cxn ang="0">
                    <a:pos x="T2" y="T3"/>
                  </a:cxn>
                  <a:cxn ang="0">
                    <a:pos x="T4" y="T5"/>
                  </a:cxn>
                </a:cxnLst>
                <a:rect l="0" t="0" r="r" b="b"/>
                <a:pathLst>
                  <a:path w="9" h="19">
                    <a:moveTo>
                      <a:pt x="0" y="0"/>
                    </a:moveTo>
                    <a:lnTo>
                      <a:pt x="0" y="19"/>
                    </a:lnTo>
                    <a:lnTo>
                      <a:pt x="9" y="19"/>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endParaRPr lang="id-ID"/>
              </a:p>
            </p:txBody>
          </p:sp>
        </p:grpSp>
      </p:grpSp>
      <p:grpSp>
        <p:nvGrpSpPr>
          <p:cNvPr id="15" name="Group 14">
            <a:extLst>
              <a:ext uri="{FF2B5EF4-FFF2-40B4-BE49-F238E27FC236}">
                <a16:creationId xmlns:a16="http://schemas.microsoft.com/office/drawing/2014/main" id="{B1A2A2CC-1FC1-4747-B340-34C33347D30D}"/>
              </a:ext>
            </a:extLst>
          </p:cNvPr>
          <p:cNvGrpSpPr/>
          <p:nvPr/>
        </p:nvGrpSpPr>
        <p:grpSpPr>
          <a:xfrm>
            <a:off x="3292928" y="4350535"/>
            <a:ext cx="8262258" cy="674914"/>
            <a:chOff x="3292928" y="4367359"/>
            <a:chExt cx="8262258" cy="674914"/>
          </a:xfrm>
        </p:grpSpPr>
        <p:sp>
          <p:nvSpPr>
            <p:cNvPr id="40" name="Rectangle: Rounded Corners 39">
              <a:extLst>
                <a:ext uri="{FF2B5EF4-FFF2-40B4-BE49-F238E27FC236}">
                  <a16:creationId xmlns:a16="http://schemas.microsoft.com/office/drawing/2014/main" id="{8ED7618F-1FB8-489A-8023-CC2AAD715B02}"/>
                </a:ext>
              </a:extLst>
            </p:cNvPr>
            <p:cNvSpPr/>
            <p:nvPr/>
          </p:nvSpPr>
          <p:spPr>
            <a:xfrm>
              <a:off x="3292928" y="4367359"/>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45" name="Rectangle: Rounded Corners 44">
              <a:extLst>
                <a:ext uri="{FF2B5EF4-FFF2-40B4-BE49-F238E27FC236}">
                  <a16:creationId xmlns:a16="http://schemas.microsoft.com/office/drawing/2014/main" id="{F006EA9E-1593-494E-BC8E-6E7014752F49}"/>
                </a:ext>
              </a:extLst>
            </p:cNvPr>
            <p:cNvSpPr/>
            <p:nvPr/>
          </p:nvSpPr>
          <p:spPr>
            <a:xfrm>
              <a:off x="10863944" y="4367359"/>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50" name="Rectangle 49">
              <a:extLst>
                <a:ext uri="{FF2B5EF4-FFF2-40B4-BE49-F238E27FC236}">
                  <a16:creationId xmlns:a16="http://schemas.microsoft.com/office/drawing/2014/main" id="{C085A95F-5D6A-43A8-9033-CC9967F1A0C3}"/>
                </a:ext>
              </a:extLst>
            </p:cNvPr>
            <p:cNvSpPr/>
            <p:nvPr/>
          </p:nvSpPr>
          <p:spPr>
            <a:xfrm>
              <a:off x="3637643" y="4467490"/>
              <a:ext cx="5386614" cy="4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endParaRPr lang="en-US" sz="1600" dirty="0">
                <a:solidFill>
                  <a:srgbClr val="232F3E"/>
                </a:solidFill>
                <a:latin typeface="Segoe UI" panose="020B0502040204020203" pitchFamily="34" charset="0"/>
                <a:cs typeface="Segoe UI" panose="020B0502040204020203" pitchFamily="34" charset="0"/>
              </a:endParaRPr>
            </a:p>
          </p:txBody>
        </p:sp>
        <p:grpSp>
          <p:nvGrpSpPr>
            <p:cNvPr id="86" name="Group 85">
              <a:extLst>
                <a:ext uri="{FF2B5EF4-FFF2-40B4-BE49-F238E27FC236}">
                  <a16:creationId xmlns:a16="http://schemas.microsoft.com/office/drawing/2014/main" id="{35575F4B-3C62-457E-B757-3EC0BCCF0AE6}"/>
                </a:ext>
              </a:extLst>
            </p:cNvPr>
            <p:cNvGrpSpPr/>
            <p:nvPr/>
          </p:nvGrpSpPr>
          <p:grpSpPr>
            <a:xfrm>
              <a:off x="11111140" y="4834991"/>
              <a:ext cx="195263" cy="30163"/>
              <a:chOff x="2752725" y="2473326"/>
              <a:chExt cx="195263" cy="30163"/>
            </a:xfrm>
          </p:grpSpPr>
          <p:sp>
            <p:nvSpPr>
              <p:cNvPr id="94" name="Rectangle 93">
                <a:extLst>
                  <a:ext uri="{FF2B5EF4-FFF2-40B4-BE49-F238E27FC236}">
                    <a16:creationId xmlns:a16="http://schemas.microsoft.com/office/drawing/2014/main" id="{4CC32065-6BF1-4F10-BA28-C299216A3742}"/>
                  </a:ext>
                </a:extLst>
              </p:cNvPr>
              <p:cNvSpPr>
                <a:spLocks noChangeArrowheads="1"/>
              </p:cNvSpPr>
              <p:nvPr/>
            </p:nvSpPr>
            <p:spPr bwMode="auto">
              <a:xfrm>
                <a:off x="2752725" y="2473326"/>
                <a:ext cx="46038" cy="30163"/>
              </a:xfrm>
              <a:prstGeom prst="rect">
                <a:avLst/>
              </a:prstGeom>
              <a:noFill/>
              <a:ln w="14288"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endParaRPr lang="id-ID"/>
              </a:p>
            </p:txBody>
          </p:sp>
          <p:sp>
            <p:nvSpPr>
              <p:cNvPr id="96" name="Rectangle 95">
                <a:extLst>
                  <a:ext uri="{FF2B5EF4-FFF2-40B4-BE49-F238E27FC236}">
                    <a16:creationId xmlns:a16="http://schemas.microsoft.com/office/drawing/2014/main" id="{2F7BA28F-7659-436B-AC0A-30FDC098FDC7}"/>
                  </a:ext>
                </a:extLst>
              </p:cNvPr>
              <p:cNvSpPr>
                <a:spLocks noChangeArrowheads="1"/>
              </p:cNvSpPr>
              <p:nvPr/>
            </p:nvSpPr>
            <p:spPr bwMode="auto">
              <a:xfrm>
                <a:off x="2903538" y="2473326"/>
                <a:ext cx="44450" cy="30163"/>
              </a:xfrm>
              <a:prstGeom prst="rect">
                <a:avLst/>
              </a:prstGeom>
              <a:noFill/>
              <a:ln w="14288"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endParaRPr lang="id-ID"/>
              </a:p>
            </p:txBody>
          </p:sp>
        </p:grpSp>
      </p:grpSp>
      <p:grpSp>
        <p:nvGrpSpPr>
          <p:cNvPr id="16" name="Group 15">
            <a:extLst>
              <a:ext uri="{FF2B5EF4-FFF2-40B4-BE49-F238E27FC236}">
                <a16:creationId xmlns:a16="http://schemas.microsoft.com/office/drawing/2014/main" id="{402FDAB9-EAC2-4EB3-9790-FDCB4FD14587}"/>
              </a:ext>
            </a:extLst>
          </p:cNvPr>
          <p:cNvGrpSpPr/>
          <p:nvPr/>
        </p:nvGrpSpPr>
        <p:grpSpPr>
          <a:xfrm>
            <a:off x="3292928" y="5288958"/>
            <a:ext cx="8262258" cy="674914"/>
            <a:chOff x="3292928" y="5288958"/>
            <a:chExt cx="8262258" cy="674914"/>
          </a:xfrm>
        </p:grpSpPr>
        <p:sp>
          <p:nvSpPr>
            <p:cNvPr id="41" name="Rectangle: Rounded Corners 40">
              <a:extLst>
                <a:ext uri="{FF2B5EF4-FFF2-40B4-BE49-F238E27FC236}">
                  <a16:creationId xmlns:a16="http://schemas.microsoft.com/office/drawing/2014/main" id="{DAEA35AD-F2E2-40D0-8AB7-91FC67A960AC}"/>
                </a:ext>
              </a:extLst>
            </p:cNvPr>
            <p:cNvSpPr/>
            <p:nvPr/>
          </p:nvSpPr>
          <p:spPr>
            <a:xfrm>
              <a:off x="3292928" y="5288958"/>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46" name="Rectangle: Rounded Corners 45">
              <a:extLst>
                <a:ext uri="{FF2B5EF4-FFF2-40B4-BE49-F238E27FC236}">
                  <a16:creationId xmlns:a16="http://schemas.microsoft.com/office/drawing/2014/main" id="{5F0EFF86-B9CC-4ADF-B416-8320888C5A5C}"/>
                </a:ext>
              </a:extLst>
            </p:cNvPr>
            <p:cNvSpPr/>
            <p:nvPr/>
          </p:nvSpPr>
          <p:spPr>
            <a:xfrm>
              <a:off x="10863944" y="5288958"/>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51" name="Rectangle 50">
              <a:extLst>
                <a:ext uri="{FF2B5EF4-FFF2-40B4-BE49-F238E27FC236}">
                  <a16:creationId xmlns:a16="http://schemas.microsoft.com/office/drawing/2014/main" id="{25E4D804-F497-49A8-B732-1E8EBCCCBEF3}"/>
                </a:ext>
              </a:extLst>
            </p:cNvPr>
            <p:cNvSpPr/>
            <p:nvPr/>
          </p:nvSpPr>
          <p:spPr>
            <a:xfrm>
              <a:off x="3637643" y="5389089"/>
              <a:ext cx="5386614" cy="4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endParaRPr lang="en-US" sz="1600" dirty="0">
                <a:solidFill>
                  <a:srgbClr val="232F3E"/>
                </a:solidFill>
                <a:latin typeface="Segoe UI" panose="020B0502040204020203" pitchFamily="34" charset="0"/>
                <a:cs typeface="Segoe UI" panose="020B0502040204020203" pitchFamily="34" charset="0"/>
              </a:endParaRPr>
            </a:p>
          </p:txBody>
        </p:sp>
        <p:sp>
          <p:nvSpPr>
            <p:cNvPr id="99" name="Freeform 366">
              <a:extLst>
                <a:ext uri="{FF2B5EF4-FFF2-40B4-BE49-F238E27FC236}">
                  <a16:creationId xmlns:a16="http://schemas.microsoft.com/office/drawing/2014/main" id="{C9164BD3-1940-4590-9009-6492B4492272}"/>
                </a:ext>
              </a:extLst>
            </p:cNvPr>
            <p:cNvSpPr>
              <a:spLocks/>
            </p:cNvSpPr>
            <p:nvPr/>
          </p:nvSpPr>
          <p:spPr bwMode="auto">
            <a:xfrm>
              <a:off x="11127015" y="5483540"/>
              <a:ext cx="165100" cy="30163"/>
            </a:xfrm>
            <a:custGeom>
              <a:avLst/>
              <a:gdLst>
                <a:gd name="T0" fmla="*/ 104 w 104"/>
                <a:gd name="T1" fmla="*/ 19 h 19"/>
                <a:gd name="T2" fmla="*/ 52 w 104"/>
                <a:gd name="T3" fmla="*/ 19 h 19"/>
                <a:gd name="T4" fmla="*/ 43 w 104"/>
                <a:gd name="T5" fmla="*/ 0 h 19"/>
                <a:gd name="T6" fmla="*/ 0 w 104"/>
                <a:gd name="T7" fmla="*/ 0 h 19"/>
              </a:gdLst>
              <a:ahLst/>
              <a:cxnLst>
                <a:cxn ang="0">
                  <a:pos x="T0" y="T1"/>
                </a:cxn>
                <a:cxn ang="0">
                  <a:pos x="T2" y="T3"/>
                </a:cxn>
                <a:cxn ang="0">
                  <a:pos x="T4" y="T5"/>
                </a:cxn>
                <a:cxn ang="0">
                  <a:pos x="T6" y="T7"/>
                </a:cxn>
              </a:cxnLst>
              <a:rect l="0" t="0" r="r" b="b"/>
              <a:pathLst>
                <a:path w="104" h="19">
                  <a:moveTo>
                    <a:pt x="104" y="19"/>
                  </a:moveTo>
                  <a:lnTo>
                    <a:pt x="52" y="19"/>
                  </a:lnTo>
                  <a:lnTo>
                    <a:pt x="43" y="0"/>
                  </a:lnTo>
                  <a:lnTo>
                    <a:pt x="0" y="0"/>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gn="just"/>
              <a:endParaRPr lang="id-ID"/>
            </a:p>
          </p:txBody>
        </p:sp>
      </p:grpSp>
      <p:sp>
        <p:nvSpPr>
          <p:cNvPr id="118" name="Rectangle: Rounded Corners 117">
            <a:extLst>
              <a:ext uri="{FF2B5EF4-FFF2-40B4-BE49-F238E27FC236}">
                <a16:creationId xmlns:a16="http://schemas.microsoft.com/office/drawing/2014/main" id="{DB2B026D-ED89-452F-AAB4-AE7AFCFB3785}"/>
              </a:ext>
            </a:extLst>
          </p:cNvPr>
          <p:cNvSpPr/>
          <p:nvPr/>
        </p:nvSpPr>
        <p:spPr>
          <a:xfrm>
            <a:off x="3292928" y="3412111"/>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119" name="Rectangle: Rounded Corners 118">
            <a:extLst>
              <a:ext uri="{FF2B5EF4-FFF2-40B4-BE49-F238E27FC236}">
                <a16:creationId xmlns:a16="http://schemas.microsoft.com/office/drawing/2014/main" id="{ED8D41C9-DC69-493D-A28E-5169909410D3}"/>
              </a:ext>
            </a:extLst>
          </p:cNvPr>
          <p:cNvSpPr/>
          <p:nvPr/>
        </p:nvSpPr>
        <p:spPr>
          <a:xfrm>
            <a:off x="10863944" y="341211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120" name="Rectangle 119">
            <a:extLst>
              <a:ext uri="{FF2B5EF4-FFF2-40B4-BE49-F238E27FC236}">
                <a16:creationId xmlns:a16="http://schemas.microsoft.com/office/drawing/2014/main" id="{731DC4DD-BD62-47E1-9142-1DD02071653D}"/>
              </a:ext>
            </a:extLst>
          </p:cNvPr>
          <p:cNvSpPr/>
          <p:nvPr/>
        </p:nvSpPr>
        <p:spPr>
          <a:xfrm>
            <a:off x="3637643" y="3512242"/>
            <a:ext cx="5386614" cy="4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endParaRPr lang="en-US" sz="1600" dirty="0">
              <a:solidFill>
                <a:srgbClr val="232F3E"/>
              </a:solidFill>
              <a:latin typeface="Segoe UI" panose="020B0502040204020203" pitchFamily="34" charset="0"/>
              <a:cs typeface="Segoe UI" panose="020B0502040204020203" pitchFamily="34" charset="0"/>
            </a:endParaRPr>
          </a:p>
        </p:txBody>
      </p:sp>
      <p:sp>
        <p:nvSpPr>
          <p:cNvPr id="2" name="Rectangle: Rounded Corners 1">
            <a:extLst>
              <a:ext uri="{FF2B5EF4-FFF2-40B4-BE49-F238E27FC236}">
                <a16:creationId xmlns:a16="http://schemas.microsoft.com/office/drawing/2014/main" id="{9F705917-DB5B-4084-A6CB-68F3EBE56B1E}"/>
              </a:ext>
            </a:extLst>
          </p:cNvPr>
          <p:cNvSpPr/>
          <p:nvPr/>
        </p:nvSpPr>
        <p:spPr>
          <a:xfrm>
            <a:off x="667657" y="3786081"/>
            <a:ext cx="2042886"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4" name="Picture 103">
            <a:extLst>
              <a:ext uri="{FF2B5EF4-FFF2-40B4-BE49-F238E27FC236}">
                <a16:creationId xmlns:a16="http://schemas.microsoft.com/office/drawing/2014/main" id="{B0C8F0B7-5C70-4F4B-B602-F49FD5F217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2080" y="3998497"/>
            <a:ext cx="1374040" cy="414489"/>
          </a:xfrm>
          <a:prstGeom prst="rect">
            <a:avLst/>
          </a:prstGeom>
        </p:spPr>
      </p:pic>
      <p:sp>
        <p:nvSpPr>
          <p:cNvPr id="5" name="Rectangle 4">
            <a:extLst>
              <a:ext uri="{FF2B5EF4-FFF2-40B4-BE49-F238E27FC236}">
                <a16:creationId xmlns:a16="http://schemas.microsoft.com/office/drawing/2014/main" id="{EF64F1F1-2C1D-4671-BDC7-47F4091CD207}"/>
              </a:ext>
            </a:extLst>
          </p:cNvPr>
          <p:cNvSpPr/>
          <p:nvPr/>
        </p:nvSpPr>
        <p:spPr>
          <a:xfrm>
            <a:off x="3654119" y="1627847"/>
            <a:ext cx="6692606" cy="4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r>
              <a:rPr lang="en-US" sz="1600" u="sng" dirty="0">
                <a:solidFill>
                  <a:schemeClr val="tx1"/>
                </a:solidFill>
              </a:rPr>
              <a:t>Compare Offline and Online Sales</a:t>
            </a:r>
            <a:r>
              <a:rPr lang="en-US" sz="1600" u="sng" dirty="0">
                <a:solidFill>
                  <a:schemeClr val="tx1"/>
                </a:solidFill>
                <a:latin typeface="Segoe UI" panose="020B0502040204020203" pitchFamily="34" charset="0"/>
                <a:cs typeface="Segoe UI" panose="020B0502040204020203" pitchFamily="34" charset="0"/>
              </a:rPr>
              <a:t>:</a:t>
            </a:r>
            <a:r>
              <a:rPr lang="en-US" sz="1600" dirty="0">
                <a:solidFill>
                  <a:schemeClr val="tx1"/>
                </a:solidFill>
                <a:latin typeface="Segoe UI" panose="020B0502040204020203" pitchFamily="34" charset="0"/>
                <a:cs typeface="Segoe UI" panose="020B0502040204020203" pitchFamily="34" charset="0"/>
              </a:rPr>
              <a:t> </a:t>
            </a:r>
            <a:r>
              <a:rPr lang="en-US" sz="1600" dirty="0">
                <a:solidFill>
                  <a:schemeClr val="tx1"/>
                </a:solidFill>
              </a:rPr>
              <a:t>Determine the impact of online sales on total revenue and profit margins compared to offline sales.</a:t>
            </a:r>
            <a:endParaRPr lang="en-US" sz="1600" dirty="0">
              <a:solidFill>
                <a:schemeClr val="tx1"/>
              </a:solidFill>
              <a:latin typeface="Segoe UI" panose="020B0502040204020203" pitchFamily="34" charset="0"/>
              <a:cs typeface="Segoe UI" panose="020B0502040204020203" pitchFamily="34" charset="0"/>
            </a:endParaRPr>
          </a:p>
        </p:txBody>
      </p:sp>
      <p:sp>
        <p:nvSpPr>
          <p:cNvPr id="6" name="Rectangle 5">
            <a:extLst>
              <a:ext uri="{FF2B5EF4-FFF2-40B4-BE49-F238E27FC236}">
                <a16:creationId xmlns:a16="http://schemas.microsoft.com/office/drawing/2014/main" id="{C2DA89F9-3214-A34F-94CA-62079BE9AFA0}"/>
              </a:ext>
            </a:extLst>
          </p:cNvPr>
          <p:cNvSpPr/>
          <p:nvPr/>
        </p:nvSpPr>
        <p:spPr>
          <a:xfrm>
            <a:off x="3670594" y="2583436"/>
            <a:ext cx="6692606" cy="4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r>
              <a:rPr lang="en-US" sz="1600" u="sng" dirty="0">
                <a:solidFill>
                  <a:schemeClr val="tx1"/>
                </a:solidFill>
              </a:rPr>
              <a:t>Analyze Units Sold, Total Cost, and Profit</a:t>
            </a:r>
            <a:r>
              <a:rPr lang="en-US" sz="1600" u="sng" dirty="0">
                <a:solidFill>
                  <a:schemeClr val="tx1"/>
                </a:solidFill>
                <a:latin typeface="Segoe UI" panose="020B0502040204020203" pitchFamily="34" charset="0"/>
                <a:cs typeface="Segoe UI" panose="020B0502040204020203" pitchFamily="34" charset="0"/>
              </a:rPr>
              <a:t>:</a:t>
            </a:r>
            <a:r>
              <a:rPr lang="en-US" sz="1600" dirty="0">
                <a:solidFill>
                  <a:schemeClr val="tx1"/>
                </a:solidFill>
                <a:latin typeface="Segoe UI" panose="020B0502040204020203" pitchFamily="34" charset="0"/>
                <a:cs typeface="Segoe UI" panose="020B0502040204020203" pitchFamily="34" charset="0"/>
              </a:rPr>
              <a:t> </a:t>
            </a:r>
            <a:r>
              <a:rPr lang="en-US" sz="1600" dirty="0">
                <a:solidFill>
                  <a:schemeClr val="tx1"/>
                </a:solidFill>
              </a:rPr>
              <a:t>Highlight and evaluate key metrics: total units sold (513K), total cost (93M), and total profit (44M).</a:t>
            </a:r>
            <a:endParaRPr lang="en-US" sz="1600" dirty="0">
              <a:solidFill>
                <a:schemeClr val="tx1"/>
              </a:solidFill>
              <a:latin typeface="Segoe UI" panose="020B0502040204020203" pitchFamily="34" charset="0"/>
              <a:cs typeface="Segoe UI" panose="020B0502040204020203" pitchFamily="34" charset="0"/>
            </a:endParaRPr>
          </a:p>
        </p:txBody>
      </p:sp>
      <p:sp>
        <p:nvSpPr>
          <p:cNvPr id="7" name="Rectangle 6">
            <a:extLst>
              <a:ext uri="{FF2B5EF4-FFF2-40B4-BE49-F238E27FC236}">
                <a16:creationId xmlns:a16="http://schemas.microsoft.com/office/drawing/2014/main" id="{AF2EE28B-96B3-A49D-4926-D8AF2D1CFDFC}"/>
              </a:ext>
            </a:extLst>
          </p:cNvPr>
          <p:cNvSpPr/>
          <p:nvPr/>
        </p:nvSpPr>
        <p:spPr>
          <a:xfrm>
            <a:off x="3645881" y="3485480"/>
            <a:ext cx="6692606" cy="4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r>
              <a:rPr lang="en-US" sz="1600" u="sng" dirty="0">
                <a:solidFill>
                  <a:schemeClr val="tx1"/>
                </a:solidFill>
              </a:rPr>
              <a:t>Identify Top Performing Product Categories</a:t>
            </a:r>
            <a:r>
              <a:rPr lang="en-US" sz="1600" u="sng" dirty="0">
                <a:solidFill>
                  <a:schemeClr val="tx1"/>
                </a:solidFill>
                <a:latin typeface="Segoe UI" panose="020B0502040204020203" pitchFamily="34" charset="0"/>
                <a:cs typeface="Segoe UI" panose="020B0502040204020203" pitchFamily="34" charset="0"/>
              </a:rPr>
              <a:t>:</a:t>
            </a:r>
            <a:r>
              <a:rPr lang="en-US" sz="1600" dirty="0">
                <a:solidFill>
                  <a:schemeClr val="tx1"/>
                </a:solidFill>
                <a:latin typeface="Segoe UI" panose="020B0502040204020203" pitchFamily="34" charset="0"/>
                <a:cs typeface="Segoe UI" panose="020B0502040204020203" pitchFamily="34" charset="0"/>
              </a:rPr>
              <a:t> </a:t>
            </a:r>
            <a:r>
              <a:rPr lang="en-US" sz="1600" dirty="0">
                <a:solidFill>
                  <a:schemeClr val="tx1"/>
                </a:solidFill>
              </a:rPr>
              <a:t>Examine and focus on the top 5 profitable item types: Cosmetics, Household, Office Supplies, Clothes, and Baby Food.</a:t>
            </a:r>
            <a:endParaRPr lang="en-US" sz="1600" dirty="0">
              <a:solidFill>
                <a:schemeClr val="tx1"/>
              </a:solidFill>
              <a:latin typeface="Segoe UI" panose="020B0502040204020203" pitchFamily="34" charset="0"/>
              <a:cs typeface="Segoe UI" panose="020B0502040204020203" pitchFamily="34" charset="0"/>
            </a:endParaRPr>
          </a:p>
        </p:txBody>
      </p:sp>
      <p:sp>
        <p:nvSpPr>
          <p:cNvPr id="11" name="Rectangle 10">
            <a:extLst>
              <a:ext uri="{FF2B5EF4-FFF2-40B4-BE49-F238E27FC236}">
                <a16:creationId xmlns:a16="http://schemas.microsoft.com/office/drawing/2014/main" id="{6FDFDD45-4732-2541-A9C5-E1A475CC81F2}"/>
              </a:ext>
            </a:extLst>
          </p:cNvPr>
          <p:cNvSpPr/>
          <p:nvPr/>
        </p:nvSpPr>
        <p:spPr>
          <a:xfrm>
            <a:off x="3658238" y="4436949"/>
            <a:ext cx="6692606" cy="4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r>
              <a:rPr lang="en-IN" sz="1600" u="sng" dirty="0">
                <a:solidFill>
                  <a:schemeClr val="tx1"/>
                </a:solidFill>
              </a:rPr>
              <a:t>Assess Regional Revenue Distribution</a:t>
            </a:r>
            <a:r>
              <a:rPr lang="en-US" sz="1600" u="sng" dirty="0">
                <a:solidFill>
                  <a:schemeClr val="tx1"/>
                </a:solidFill>
                <a:latin typeface="Segoe UI" panose="020B0502040204020203" pitchFamily="34" charset="0"/>
                <a:cs typeface="Segoe UI" panose="020B0502040204020203" pitchFamily="34" charset="0"/>
              </a:rPr>
              <a:t>:</a:t>
            </a:r>
            <a:r>
              <a:rPr lang="en-US" sz="1600" dirty="0">
                <a:solidFill>
                  <a:schemeClr val="tx1"/>
                </a:solidFill>
                <a:latin typeface="Segoe UI" panose="020B0502040204020203" pitchFamily="34" charset="0"/>
                <a:cs typeface="Segoe UI" panose="020B0502040204020203" pitchFamily="34" charset="0"/>
              </a:rPr>
              <a:t> </a:t>
            </a:r>
            <a:r>
              <a:rPr lang="en-US" sz="1600" dirty="0">
                <a:solidFill>
                  <a:schemeClr val="tx1"/>
                </a:solidFill>
              </a:rPr>
              <a:t>Evaluate revenue distribution across different regions and identify the highest and lowest revenue-generating areas.</a:t>
            </a:r>
            <a:endParaRPr lang="en-US" sz="1600" dirty="0">
              <a:solidFill>
                <a:schemeClr val="tx1"/>
              </a:solidFill>
              <a:latin typeface="Segoe UI" panose="020B0502040204020203" pitchFamily="34" charset="0"/>
              <a:cs typeface="Segoe UI" panose="020B0502040204020203" pitchFamily="34" charset="0"/>
            </a:endParaRPr>
          </a:p>
        </p:txBody>
      </p:sp>
      <p:sp>
        <p:nvSpPr>
          <p:cNvPr id="17" name="Rectangle 16">
            <a:extLst>
              <a:ext uri="{FF2B5EF4-FFF2-40B4-BE49-F238E27FC236}">
                <a16:creationId xmlns:a16="http://schemas.microsoft.com/office/drawing/2014/main" id="{A027563A-4806-242D-82D3-31F093A332A2}"/>
              </a:ext>
            </a:extLst>
          </p:cNvPr>
          <p:cNvSpPr/>
          <p:nvPr/>
        </p:nvSpPr>
        <p:spPr>
          <a:xfrm>
            <a:off x="3695308" y="5338993"/>
            <a:ext cx="6692606" cy="4769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just"/>
            <a:r>
              <a:rPr lang="en-IN" sz="1600" u="sng" dirty="0">
                <a:solidFill>
                  <a:schemeClr val="tx1"/>
                </a:solidFill>
              </a:rPr>
              <a:t>Derive Strategic Recommendations</a:t>
            </a:r>
            <a:r>
              <a:rPr lang="en-US" sz="1600" u="sng" dirty="0">
                <a:solidFill>
                  <a:schemeClr val="tx1"/>
                </a:solidFill>
                <a:latin typeface="Segoe UI" panose="020B0502040204020203" pitchFamily="34" charset="0"/>
                <a:cs typeface="Segoe UI" panose="020B0502040204020203" pitchFamily="34" charset="0"/>
              </a:rPr>
              <a:t>:</a:t>
            </a:r>
            <a:r>
              <a:rPr lang="en-US" sz="1600" dirty="0">
                <a:solidFill>
                  <a:schemeClr val="tx1"/>
                </a:solidFill>
                <a:latin typeface="Segoe UI" panose="020B0502040204020203" pitchFamily="34" charset="0"/>
                <a:cs typeface="Segoe UI" panose="020B0502040204020203" pitchFamily="34" charset="0"/>
              </a:rPr>
              <a:t> </a:t>
            </a:r>
            <a:r>
              <a:rPr lang="en-US" sz="1600" dirty="0">
                <a:solidFill>
                  <a:schemeClr val="tx1"/>
                </a:solidFill>
              </a:rPr>
              <a:t>Summarize key insights from the data and provide actionable recommendations to inform future business strategies.</a:t>
            </a:r>
            <a:endParaRPr lang="en-US" sz="1600" dirty="0">
              <a:solidFill>
                <a:schemeClr val="tx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911907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4</a:t>
            </a:fld>
            <a:endParaRPr lang="en-ID" sz="1050" dirty="0">
              <a:solidFill>
                <a:schemeClr val="bg1"/>
              </a:solidFill>
            </a:endParaRPr>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t>Data Visualization Charts:</a:t>
            </a:r>
            <a:endParaRPr lang="en-ID" sz="4000" dirty="0"/>
          </a:p>
        </p:txBody>
      </p:sp>
      <p:sp>
        <p:nvSpPr>
          <p:cNvPr id="118" name="Text Placeholder 2">
            <a:extLst>
              <a:ext uri="{FF2B5EF4-FFF2-40B4-BE49-F238E27FC236}">
                <a16:creationId xmlns:a16="http://schemas.microsoft.com/office/drawing/2014/main" id="{7D801914-BAB4-4BFF-8D4F-2E28269B6E8B}"/>
              </a:ext>
            </a:extLst>
          </p:cNvPr>
          <p:cNvSpPr txBox="1">
            <a:spLocks/>
          </p:cNvSpPr>
          <p:nvPr/>
        </p:nvSpPr>
        <p:spPr>
          <a:xfrm>
            <a:off x="647700" y="2400404"/>
            <a:ext cx="10896600" cy="1265472"/>
          </a:xfrm>
          <a:prstGeom prst="rect">
            <a:avLst/>
          </a:prstGeom>
        </p:spPr>
        <p:txBody>
          <a:bodyPr vert="horz" wrap="square" lIns="0" tIns="0" rIns="0" bIns="0" rtlCol="0" anchor="t"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dirty="0"/>
              <a:t>Analysis of sales from 2010 to 2017.</a:t>
            </a:r>
          </a:p>
          <a:p>
            <a:r>
              <a:rPr lang="en-US" sz="3600" dirty="0"/>
              <a:t>Highlight any notable trends or changes.</a:t>
            </a:r>
          </a:p>
        </p:txBody>
      </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1041400" y="4927688"/>
            <a:ext cx="10079681" cy="100432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endParaRPr lang="en-US" sz="2000" dirty="0">
              <a:solidFill>
                <a:schemeClr val="bg1"/>
              </a:solidFill>
              <a:latin typeface="Segoe UI" panose="020B0502040204020203" pitchFamily="34" charset="0"/>
              <a:cs typeface="Segoe UI" panose="020B0502040204020203" pitchFamily="34" charset="0"/>
            </a:endParaRPr>
          </a:p>
        </p:txBody>
      </p:sp>
      <p:sp>
        <p:nvSpPr>
          <p:cNvPr id="128" name="Rectangle: Rounded Corners 127">
            <a:extLst>
              <a:ext uri="{FF2B5EF4-FFF2-40B4-BE49-F238E27FC236}">
                <a16:creationId xmlns:a16="http://schemas.microsoft.com/office/drawing/2014/main"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Freeform: Shape 32">
            <a:extLst>
              <a:ext uri="{FF2B5EF4-FFF2-40B4-BE49-F238E27FC236}">
                <a16:creationId xmlns:a16="http://schemas.microsoft.com/office/drawing/2014/main" id="{0347BE60-3434-4E7E-9DD1-60DCE6C930EE}"/>
              </a:ext>
            </a:extLst>
          </p:cNvPr>
          <p:cNvSpPr/>
          <p:nvPr/>
        </p:nvSpPr>
        <p:spPr>
          <a:xfrm>
            <a:off x="6258268" y="98193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53000"/>
            </a:schemeClr>
          </a:solidFill>
          <a:ln w="9525" cap="flat">
            <a:gradFill>
              <a:gsLst>
                <a:gs pos="0">
                  <a:srgbClr val="FDAA31">
                    <a:alpha val="36000"/>
                  </a:srgbClr>
                </a:gs>
                <a:gs pos="100000">
                  <a:srgbClr val="FE9900"/>
                </a:gs>
                <a:gs pos="100000">
                  <a:schemeClr val="accent1">
                    <a:lumMod val="30000"/>
                    <a:lumOff val="70000"/>
                  </a:schemeClr>
                </a:gs>
              </a:gsLst>
              <a:lin ang="5400000" scaled="1"/>
            </a:grad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844770" y="-3599913"/>
            <a:ext cx="642157" cy="10756899"/>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98599" y="1558789"/>
            <a:ext cx="9837057" cy="44270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b="1" dirty="0">
                <a:solidFill>
                  <a:srgbClr val="232F3E"/>
                </a:solidFill>
                <a:latin typeface="Segoe UI" panose="020B0502040204020203" pitchFamily="34" charset="0"/>
                <a:cs typeface="Segoe UI" panose="020B0502040204020203" pitchFamily="34" charset="0"/>
              </a:rPr>
              <a:t>Year-Wise Sales:</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47700" y="1457458"/>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809569" y="1589159"/>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pic>
        <p:nvPicPr>
          <p:cNvPr id="3" name="Picture 2">
            <a:extLst>
              <a:ext uri="{FF2B5EF4-FFF2-40B4-BE49-F238E27FC236}">
                <a16:creationId xmlns:a16="http://schemas.microsoft.com/office/drawing/2014/main" id="{136C8494-4F0E-E831-CE31-FCB4DBF165FD}"/>
              </a:ext>
            </a:extLst>
          </p:cNvPr>
          <p:cNvPicPr>
            <a:picLocks noChangeAspect="1"/>
          </p:cNvPicPr>
          <p:nvPr/>
        </p:nvPicPr>
        <p:blipFill>
          <a:blip r:embed="rId3"/>
          <a:stretch>
            <a:fillRect/>
          </a:stretch>
        </p:blipFill>
        <p:spPr>
          <a:xfrm>
            <a:off x="321275" y="4127157"/>
            <a:ext cx="11635945" cy="1952367"/>
          </a:xfrm>
          <a:prstGeom prst="rect">
            <a:avLst/>
          </a:prstGeom>
        </p:spPr>
      </p:pic>
    </p:spTree>
    <p:extLst>
      <p:ext uri="{BB962C8B-B14F-4D97-AF65-F5344CB8AC3E}">
        <p14:creationId xmlns:p14="http://schemas.microsoft.com/office/powerpoint/2010/main" val="3208410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5</a:t>
            </a:fld>
            <a:endParaRPr lang="en-ID" sz="1050" dirty="0">
              <a:solidFill>
                <a:schemeClr val="bg1"/>
              </a:solidFill>
            </a:endParaRPr>
          </a:p>
        </p:txBody>
      </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1041400" y="4927688"/>
            <a:ext cx="10079681" cy="100432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endParaRPr lang="en-US" sz="2000" dirty="0">
              <a:solidFill>
                <a:schemeClr val="bg1"/>
              </a:solidFill>
              <a:latin typeface="Segoe UI" panose="020B0502040204020203" pitchFamily="34" charset="0"/>
              <a:cs typeface="Segoe UI" panose="020B0502040204020203" pitchFamily="34" charset="0"/>
            </a:endParaRPr>
          </a:p>
        </p:txBody>
      </p:sp>
      <p:sp>
        <p:nvSpPr>
          <p:cNvPr id="33" name="Freeform: Shape 32">
            <a:extLst>
              <a:ext uri="{FF2B5EF4-FFF2-40B4-BE49-F238E27FC236}">
                <a16:creationId xmlns:a16="http://schemas.microsoft.com/office/drawing/2014/main" id="{0347BE60-3434-4E7E-9DD1-60DCE6C930EE}"/>
              </a:ext>
            </a:extLst>
          </p:cNvPr>
          <p:cNvSpPr/>
          <p:nvPr/>
        </p:nvSpPr>
        <p:spPr>
          <a:xfrm>
            <a:off x="6363734" y="0"/>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53000"/>
            </a:schemeClr>
          </a:solidFill>
          <a:ln w="9525" cap="flat">
            <a:gradFill>
              <a:gsLst>
                <a:gs pos="0">
                  <a:srgbClr val="FDAA31">
                    <a:alpha val="36000"/>
                  </a:srgbClr>
                </a:gs>
                <a:gs pos="100000">
                  <a:srgbClr val="FE9900"/>
                </a:gs>
                <a:gs pos="100000">
                  <a:schemeClr val="accent1">
                    <a:lumMod val="30000"/>
                    <a:lumOff val="70000"/>
                  </a:schemeClr>
                </a:gs>
              </a:gsLst>
              <a:lin ang="5400000" scaled="1"/>
            </a:grad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820057" y="-4625524"/>
            <a:ext cx="642157" cy="10756899"/>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73886" y="533178"/>
            <a:ext cx="9837057" cy="44270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b="1" dirty="0">
                <a:solidFill>
                  <a:srgbClr val="232F3E"/>
                </a:solidFill>
                <a:latin typeface="Segoe UI" panose="020B0502040204020203" pitchFamily="34" charset="0"/>
                <a:cs typeface="Segoe UI" panose="020B0502040204020203" pitchFamily="34" charset="0"/>
              </a:rPr>
              <a:t>Top And Bottom Profit By Item Type:</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22987" y="431847"/>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784856" y="563548"/>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pic>
        <p:nvPicPr>
          <p:cNvPr id="5" name="Picture 4">
            <a:extLst>
              <a:ext uri="{FF2B5EF4-FFF2-40B4-BE49-F238E27FC236}">
                <a16:creationId xmlns:a16="http://schemas.microsoft.com/office/drawing/2014/main" id="{DC0C5554-4C89-B3DD-7D4C-061B66D91F56}"/>
              </a:ext>
            </a:extLst>
          </p:cNvPr>
          <p:cNvPicPr>
            <a:picLocks noChangeAspect="1"/>
          </p:cNvPicPr>
          <p:nvPr/>
        </p:nvPicPr>
        <p:blipFill rotWithShape="1">
          <a:blip r:embed="rId3"/>
          <a:srcRect l="884" r="48675"/>
          <a:stretch/>
        </p:blipFill>
        <p:spPr>
          <a:xfrm>
            <a:off x="568410" y="3491296"/>
            <a:ext cx="5197921" cy="2909503"/>
          </a:xfrm>
          <a:prstGeom prst="rect">
            <a:avLst/>
          </a:prstGeom>
          <a:effectLst>
            <a:softEdge rad="114300"/>
          </a:effectLst>
        </p:spPr>
      </p:pic>
      <p:pic>
        <p:nvPicPr>
          <p:cNvPr id="6" name="Picture 5">
            <a:extLst>
              <a:ext uri="{FF2B5EF4-FFF2-40B4-BE49-F238E27FC236}">
                <a16:creationId xmlns:a16="http://schemas.microsoft.com/office/drawing/2014/main" id="{DC0C5554-4C89-B3DD-7D4C-061B66D91F56}"/>
              </a:ext>
            </a:extLst>
          </p:cNvPr>
          <p:cNvPicPr>
            <a:picLocks noChangeAspect="1"/>
          </p:cNvPicPr>
          <p:nvPr/>
        </p:nvPicPr>
        <p:blipFill rotWithShape="1">
          <a:blip r:embed="rId3"/>
          <a:srcRect l="50979"/>
          <a:stretch/>
        </p:blipFill>
        <p:spPr>
          <a:xfrm>
            <a:off x="6499653" y="3474572"/>
            <a:ext cx="4905633" cy="2908800"/>
          </a:xfrm>
          <a:prstGeom prst="rect">
            <a:avLst/>
          </a:prstGeom>
          <a:effectLst>
            <a:softEdge rad="114300"/>
          </a:effectLst>
        </p:spPr>
      </p:pic>
      <p:sp>
        <p:nvSpPr>
          <p:cNvPr id="8" name="Text Placeholder 2">
            <a:extLst>
              <a:ext uri="{FF2B5EF4-FFF2-40B4-BE49-F238E27FC236}">
                <a16:creationId xmlns:a16="http://schemas.microsoft.com/office/drawing/2014/main" id="{9015E861-645C-199B-94B5-024B8ED85614}"/>
              </a:ext>
            </a:extLst>
          </p:cNvPr>
          <p:cNvSpPr txBox="1">
            <a:spLocks/>
          </p:cNvSpPr>
          <p:nvPr/>
        </p:nvSpPr>
        <p:spPr>
          <a:xfrm>
            <a:off x="647699" y="1297460"/>
            <a:ext cx="10893512" cy="2014151"/>
          </a:xfrm>
          <a:prstGeom prst="rect">
            <a:avLst/>
          </a:prstGeom>
        </p:spPr>
        <p:txBody>
          <a:bodyPr vert="horz" wrap="square" lIns="0" tIns="0" rIns="0" bIns="0" rtlCol="0" anchor="t"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Wingdings" panose="05000000000000000000" pitchFamily="2" charset="2"/>
              <a:buChar char="v"/>
            </a:pPr>
            <a:r>
              <a:rPr lang="en-US" sz="2400" dirty="0"/>
              <a:t>The charts reveal a significant disparity in profitability across different item types. Cosmetics lead by a substantial margin in terms of profit, whereas fruits are the least profitable. This analysis suggests that focusing on high-profit categories like cosmetics and household items could be beneficial for maximizing overall profitability, while strategies to improve the profitability of lower-performing categories may also be considered.</a:t>
            </a:r>
          </a:p>
        </p:txBody>
      </p:sp>
    </p:spTree>
    <p:extLst>
      <p:ext uri="{BB962C8B-B14F-4D97-AF65-F5344CB8AC3E}">
        <p14:creationId xmlns:p14="http://schemas.microsoft.com/office/powerpoint/2010/main" val="948334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6</a:t>
            </a:fld>
            <a:endParaRPr lang="en-ID" sz="1050" dirty="0">
              <a:solidFill>
                <a:schemeClr val="bg1"/>
              </a:solidFill>
            </a:endParaRPr>
          </a:p>
        </p:txBody>
      </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1041400" y="4927688"/>
            <a:ext cx="10079681" cy="100432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endParaRPr lang="en-US" sz="2000" dirty="0">
              <a:solidFill>
                <a:schemeClr val="bg1"/>
              </a:solidFill>
              <a:latin typeface="Segoe UI" panose="020B0502040204020203" pitchFamily="34" charset="0"/>
              <a:cs typeface="Segoe UI" panose="020B0502040204020203" pitchFamily="34" charset="0"/>
            </a:endParaRPr>
          </a:p>
        </p:txBody>
      </p:sp>
      <p:sp>
        <p:nvSpPr>
          <p:cNvPr id="33" name="Freeform: Shape 32">
            <a:extLst>
              <a:ext uri="{FF2B5EF4-FFF2-40B4-BE49-F238E27FC236}">
                <a16:creationId xmlns:a16="http://schemas.microsoft.com/office/drawing/2014/main" id="{0347BE60-3434-4E7E-9DD1-60DCE6C930EE}"/>
              </a:ext>
            </a:extLst>
          </p:cNvPr>
          <p:cNvSpPr/>
          <p:nvPr/>
        </p:nvSpPr>
        <p:spPr>
          <a:xfrm>
            <a:off x="6363734" y="0"/>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53000"/>
            </a:schemeClr>
          </a:solidFill>
          <a:ln w="9525" cap="flat">
            <a:gradFill>
              <a:gsLst>
                <a:gs pos="0">
                  <a:srgbClr val="FDAA31">
                    <a:alpha val="36000"/>
                  </a:srgbClr>
                </a:gs>
                <a:gs pos="100000">
                  <a:srgbClr val="FE9900"/>
                </a:gs>
                <a:gs pos="100000">
                  <a:schemeClr val="accent1">
                    <a:lumMod val="30000"/>
                    <a:lumOff val="70000"/>
                  </a:schemeClr>
                </a:gs>
              </a:gsLst>
              <a:lin ang="5400000" scaled="1"/>
            </a:grad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820057" y="-4625524"/>
            <a:ext cx="642157" cy="10756899"/>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73886" y="533178"/>
            <a:ext cx="9837057" cy="44270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b="1" dirty="0">
                <a:solidFill>
                  <a:srgbClr val="232F3E"/>
                </a:solidFill>
                <a:latin typeface="Segoe UI" panose="020B0502040204020203" pitchFamily="34" charset="0"/>
                <a:cs typeface="Segoe UI" panose="020B0502040204020203" pitchFamily="34" charset="0"/>
              </a:rPr>
              <a:t>Sales By Item Type:</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22987" y="431847"/>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784856" y="563548"/>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sp>
        <p:nvSpPr>
          <p:cNvPr id="8" name="Text Placeholder 2">
            <a:extLst>
              <a:ext uri="{FF2B5EF4-FFF2-40B4-BE49-F238E27FC236}">
                <a16:creationId xmlns:a16="http://schemas.microsoft.com/office/drawing/2014/main" id="{9015E861-645C-199B-94B5-024B8ED85614}"/>
              </a:ext>
            </a:extLst>
          </p:cNvPr>
          <p:cNvSpPr txBox="1">
            <a:spLocks/>
          </p:cNvSpPr>
          <p:nvPr/>
        </p:nvSpPr>
        <p:spPr>
          <a:xfrm>
            <a:off x="647699" y="1297460"/>
            <a:ext cx="5061123" cy="4868562"/>
          </a:xfrm>
          <a:prstGeom prst="rect">
            <a:avLst/>
          </a:prstGeom>
        </p:spPr>
        <p:txBody>
          <a:bodyPr vert="horz" wrap="square" lIns="0" tIns="0" rIns="0" bIns="0" rtlCol="0" anchor="t"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Wingdings" panose="05000000000000000000" pitchFamily="2" charset="2"/>
              <a:buChar char="v"/>
            </a:pPr>
            <a:r>
              <a:rPr lang="en-US" sz="2400" dirty="0"/>
              <a:t>Cosmetics are the top-selling item type, making up almost a quarter of the sales, while Clothes and Beverages follow as significant categories. Fruits and other segments have a similar but lesser impact on the total sales, each contributing slightly over 13%.</a:t>
            </a:r>
          </a:p>
        </p:txBody>
      </p:sp>
      <p:pic>
        <p:nvPicPr>
          <p:cNvPr id="3" name="Picture 2">
            <a:extLst>
              <a:ext uri="{FF2B5EF4-FFF2-40B4-BE49-F238E27FC236}">
                <a16:creationId xmlns:a16="http://schemas.microsoft.com/office/drawing/2014/main" id="{247036C2-A299-16B6-267D-BDA766315E69}"/>
              </a:ext>
            </a:extLst>
          </p:cNvPr>
          <p:cNvPicPr>
            <a:picLocks noChangeAspect="1"/>
          </p:cNvPicPr>
          <p:nvPr/>
        </p:nvPicPr>
        <p:blipFill rotWithShape="1">
          <a:blip r:embed="rId3"/>
          <a:srcRect t="2405" b="1"/>
          <a:stretch/>
        </p:blipFill>
        <p:spPr>
          <a:xfrm>
            <a:off x="5797583" y="2347784"/>
            <a:ext cx="6163758" cy="3966519"/>
          </a:xfrm>
          <a:prstGeom prst="rect">
            <a:avLst/>
          </a:prstGeom>
          <a:effectLst>
            <a:softEdge rad="114300"/>
          </a:effectLst>
        </p:spPr>
      </p:pic>
    </p:spTree>
    <p:extLst>
      <p:ext uri="{BB962C8B-B14F-4D97-AF65-F5344CB8AC3E}">
        <p14:creationId xmlns:p14="http://schemas.microsoft.com/office/powerpoint/2010/main" val="2628058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7</a:t>
            </a:fld>
            <a:endParaRPr lang="en-ID" sz="1050" dirty="0">
              <a:solidFill>
                <a:schemeClr val="bg1"/>
              </a:solidFill>
            </a:endParaRPr>
          </a:p>
        </p:txBody>
      </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1041400" y="4927688"/>
            <a:ext cx="10079681" cy="100432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endParaRPr lang="en-US" sz="2000" dirty="0">
              <a:solidFill>
                <a:schemeClr val="bg1"/>
              </a:solidFill>
              <a:latin typeface="Segoe UI" panose="020B0502040204020203" pitchFamily="34" charset="0"/>
              <a:cs typeface="Segoe UI" panose="020B0502040204020203" pitchFamily="34" charset="0"/>
            </a:endParaRPr>
          </a:p>
        </p:txBody>
      </p:sp>
      <p:sp>
        <p:nvSpPr>
          <p:cNvPr id="33" name="Freeform: Shape 32">
            <a:extLst>
              <a:ext uri="{FF2B5EF4-FFF2-40B4-BE49-F238E27FC236}">
                <a16:creationId xmlns:a16="http://schemas.microsoft.com/office/drawing/2014/main" id="{0347BE60-3434-4E7E-9DD1-60DCE6C930EE}"/>
              </a:ext>
            </a:extLst>
          </p:cNvPr>
          <p:cNvSpPr/>
          <p:nvPr/>
        </p:nvSpPr>
        <p:spPr>
          <a:xfrm>
            <a:off x="6363734" y="0"/>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53000"/>
            </a:schemeClr>
          </a:solidFill>
          <a:ln w="9525" cap="flat">
            <a:gradFill>
              <a:gsLst>
                <a:gs pos="0">
                  <a:srgbClr val="FDAA31">
                    <a:alpha val="36000"/>
                  </a:srgbClr>
                </a:gs>
                <a:gs pos="100000">
                  <a:srgbClr val="FE9900"/>
                </a:gs>
                <a:gs pos="100000">
                  <a:schemeClr val="accent1">
                    <a:lumMod val="30000"/>
                    <a:lumOff val="70000"/>
                  </a:schemeClr>
                </a:gs>
              </a:gsLst>
              <a:lin ang="5400000" scaled="1"/>
            </a:grad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820057" y="-4625524"/>
            <a:ext cx="642157" cy="10756899"/>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73886" y="533178"/>
            <a:ext cx="9837057" cy="44270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b="1" dirty="0">
                <a:solidFill>
                  <a:srgbClr val="232F3E"/>
                </a:solidFill>
                <a:latin typeface="Segoe UI" panose="020B0502040204020203" pitchFamily="34" charset="0"/>
                <a:cs typeface="Segoe UI" panose="020B0502040204020203" pitchFamily="34" charset="0"/>
              </a:rPr>
              <a:t>Geographical Sales Distribution:</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22987" y="431847"/>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784856" y="563548"/>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sp>
        <p:nvSpPr>
          <p:cNvPr id="8" name="Text Placeholder 2">
            <a:extLst>
              <a:ext uri="{FF2B5EF4-FFF2-40B4-BE49-F238E27FC236}">
                <a16:creationId xmlns:a16="http://schemas.microsoft.com/office/drawing/2014/main" id="{9015E861-645C-199B-94B5-024B8ED85614}"/>
              </a:ext>
            </a:extLst>
          </p:cNvPr>
          <p:cNvSpPr txBox="1">
            <a:spLocks/>
          </p:cNvSpPr>
          <p:nvPr/>
        </p:nvSpPr>
        <p:spPr>
          <a:xfrm>
            <a:off x="647699" y="1297461"/>
            <a:ext cx="5061123" cy="4127155"/>
          </a:xfrm>
          <a:prstGeom prst="rect">
            <a:avLst/>
          </a:prstGeom>
        </p:spPr>
        <p:txBody>
          <a:bodyPr vert="horz" wrap="square" lIns="0" tIns="0" rIns="0" bIns="0" rtlCol="0" anchor="t"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Wingdings" panose="05000000000000000000" pitchFamily="2" charset="2"/>
              <a:buChar char="v"/>
            </a:pPr>
            <a:r>
              <a:rPr lang="en-US" sz="2400" dirty="0"/>
              <a:t>The map visualization reveals that sales are widely distributed globally, with significant Amazon sales hubs in Europe and Africa. North America and Asia also show notable sales activity, while South America and Australia have comparatively fewer sales markers. This geographical distribution of sales can inform regional marketing strategies and resource allocation to maximize growth opportunities in high-concentration areas.</a:t>
            </a:r>
          </a:p>
        </p:txBody>
      </p:sp>
      <p:pic>
        <p:nvPicPr>
          <p:cNvPr id="4" name="Picture 3">
            <a:extLst>
              <a:ext uri="{FF2B5EF4-FFF2-40B4-BE49-F238E27FC236}">
                <a16:creationId xmlns:a16="http://schemas.microsoft.com/office/drawing/2014/main" id="{0C4EB3AD-135D-335E-7087-FF11CF73BE8B}"/>
              </a:ext>
            </a:extLst>
          </p:cNvPr>
          <p:cNvPicPr>
            <a:picLocks noChangeAspect="1"/>
          </p:cNvPicPr>
          <p:nvPr/>
        </p:nvPicPr>
        <p:blipFill>
          <a:blip r:embed="rId3"/>
          <a:stretch>
            <a:fillRect/>
          </a:stretch>
        </p:blipFill>
        <p:spPr>
          <a:xfrm>
            <a:off x="6709719" y="1403930"/>
            <a:ext cx="5066270" cy="4823876"/>
          </a:xfrm>
          <a:prstGeom prst="rect">
            <a:avLst/>
          </a:prstGeom>
          <a:effectLst>
            <a:softEdge rad="114300"/>
          </a:effectLst>
        </p:spPr>
      </p:pic>
    </p:spTree>
    <p:extLst>
      <p:ext uri="{BB962C8B-B14F-4D97-AF65-F5344CB8AC3E}">
        <p14:creationId xmlns:p14="http://schemas.microsoft.com/office/powerpoint/2010/main" val="3313247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8</a:t>
            </a:fld>
            <a:endParaRPr lang="en-ID" sz="1050" dirty="0">
              <a:solidFill>
                <a:schemeClr val="bg1"/>
              </a:solidFill>
            </a:endParaRPr>
          </a:p>
        </p:txBody>
      </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1041400" y="4927688"/>
            <a:ext cx="10079681" cy="100432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endParaRPr lang="en-US" sz="2000" dirty="0">
              <a:solidFill>
                <a:schemeClr val="bg1"/>
              </a:solidFill>
              <a:latin typeface="Segoe UI" panose="020B0502040204020203" pitchFamily="34" charset="0"/>
              <a:cs typeface="Segoe UI" panose="020B0502040204020203" pitchFamily="34" charset="0"/>
            </a:endParaRPr>
          </a:p>
        </p:txBody>
      </p:sp>
      <p:sp>
        <p:nvSpPr>
          <p:cNvPr id="33" name="Freeform: Shape 32">
            <a:extLst>
              <a:ext uri="{FF2B5EF4-FFF2-40B4-BE49-F238E27FC236}">
                <a16:creationId xmlns:a16="http://schemas.microsoft.com/office/drawing/2014/main" id="{0347BE60-3434-4E7E-9DD1-60DCE6C930EE}"/>
              </a:ext>
            </a:extLst>
          </p:cNvPr>
          <p:cNvSpPr/>
          <p:nvPr/>
        </p:nvSpPr>
        <p:spPr>
          <a:xfrm>
            <a:off x="6363734" y="0"/>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53000"/>
            </a:schemeClr>
          </a:solidFill>
          <a:ln w="9525" cap="flat">
            <a:gradFill>
              <a:gsLst>
                <a:gs pos="0">
                  <a:srgbClr val="FDAA31">
                    <a:alpha val="36000"/>
                  </a:srgbClr>
                </a:gs>
                <a:gs pos="100000">
                  <a:srgbClr val="FE9900"/>
                </a:gs>
                <a:gs pos="100000">
                  <a:schemeClr val="accent1">
                    <a:lumMod val="30000"/>
                    <a:lumOff val="70000"/>
                  </a:schemeClr>
                </a:gs>
              </a:gsLst>
              <a:lin ang="5400000" scaled="1"/>
            </a:grad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820057" y="-4625524"/>
            <a:ext cx="642157" cy="10756899"/>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73886" y="533178"/>
            <a:ext cx="9837057" cy="44270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b="1" dirty="0">
                <a:solidFill>
                  <a:srgbClr val="232F3E"/>
                </a:solidFill>
                <a:latin typeface="Segoe UI" panose="020B0502040204020203" pitchFamily="34" charset="0"/>
                <a:cs typeface="Segoe UI" panose="020B0502040204020203" pitchFamily="34" charset="0"/>
              </a:rPr>
              <a:t>Region By Revenue:</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22987" y="431847"/>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784856" y="563548"/>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sp>
        <p:nvSpPr>
          <p:cNvPr id="8" name="Text Placeholder 2">
            <a:extLst>
              <a:ext uri="{FF2B5EF4-FFF2-40B4-BE49-F238E27FC236}">
                <a16:creationId xmlns:a16="http://schemas.microsoft.com/office/drawing/2014/main" id="{9015E861-645C-199B-94B5-024B8ED85614}"/>
              </a:ext>
            </a:extLst>
          </p:cNvPr>
          <p:cNvSpPr txBox="1">
            <a:spLocks/>
          </p:cNvSpPr>
          <p:nvPr/>
        </p:nvSpPr>
        <p:spPr>
          <a:xfrm>
            <a:off x="647699" y="1297460"/>
            <a:ext cx="5061123" cy="4868562"/>
          </a:xfrm>
          <a:prstGeom prst="rect">
            <a:avLst/>
          </a:prstGeom>
        </p:spPr>
        <p:txBody>
          <a:bodyPr vert="horz" wrap="square" lIns="0" tIns="0" rIns="0" bIns="0" rtlCol="0" anchor="t"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Wingdings" panose="05000000000000000000" pitchFamily="2" charset="2"/>
              <a:buChar char="v"/>
            </a:pPr>
            <a:r>
              <a:rPr lang="en-US" sz="2400" dirty="0"/>
              <a:t>It can be concluded that Europe and Sub-Sahara are the leading regions in terms of revenue generation for Amazon. The lower revenue figures in North America, Central Asia, and the Middle East could indicate underdeveloped markets or areas with potential for growth. </a:t>
            </a:r>
          </a:p>
        </p:txBody>
      </p:sp>
      <p:pic>
        <p:nvPicPr>
          <p:cNvPr id="3" name="Picture 2">
            <a:extLst>
              <a:ext uri="{FF2B5EF4-FFF2-40B4-BE49-F238E27FC236}">
                <a16:creationId xmlns:a16="http://schemas.microsoft.com/office/drawing/2014/main" id="{86FA69DA-B36A-3597-1A53-40585D0708D6}"/>
              </a:ext>
            </a:extLst>
          </p:cNvPr>
          <p:cNvPicPr>
            <a:picLocks noChangeAspect="1"/>
          </p:cNvPicPr>
          <p:nvPr/>
        </p:nvPicPr>
        <p:blipFill>
          <a:blip r:embed="rId3"/>
          <a:stretch>
            <a:fillRect/>
          </a:stretch>
        </p:blipFill>
        <p:spPr>
          <a:xfrm>
            <a:off x="5820746" y="1959713"/>
            <a:ext cx="6284757" cy="3576115"/>
          </a:xfrm>
          <a:prstGeom prst="rect">
            <a:avLst/>
          </a:prstGeom>
          <a:effectLst>
            <a:softEdge rad="114300"/>
          </a:effectLst>
        </p:spPr>
      </p:pic>
    </p:spTree>
    <p:extLst>
      <p:ext uri="{BB962C8B-B14F-4D97-AF65-F5344CB8AC3E}">
        <p14:creationId xmlns:p14="http://schemas.microsoft.com/office/powerpoint/2010/main" val="395959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9</a:t>
            </a:fld>
            <a:endParaRPr lang="en-ID" sz="1050" dirty="0">
              <a:solidFill>
                <a:schemeClr val="bg1"/>
              </a:solidFill>
            </a:endParaRPr>
          </a:p>
        </p:txBody>
      </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1041400" y="4927688"/>
            <a:ext cx="10079681" cy="100432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endParaRPr lang="en-US" sz="2000" dirty="0">
              <a:solidFill>
                <a:schemeClr val="bg1"/>
              </a:solidFill>
              <a:latin typeface="Segoe UI" panose="020B0502040204020203" pitchFamily="34" charset="0"/>
              <a:cs typeface="Segoe UI" panose="020B0502040204020203" pitchFamily="34" charset="0"/>
            </a:endParaRPr>
          </a:p>
        </p:txBody>
      </p:sp>
      <p:sp>
        <p:nvSpPr>
          <p:cNvPr id="33" name="Freeform: Shape 32">
            <a:extLst>
              <a:ext uri="{FF2B5EF4-FFF2-40B4-BE49-F238E27FC236}">
                <a16:creationId xmlns:a16="http://schemas.microsoft.com/office/drawing/2014/main" id="{0347BE60-3434-4E7E-9DD1-60DCE6C930EE}"/>
              </a:ext>
            </a:extLst>
          </p:cNvPr>
          <p:cNvSpPr/>
          <p:nvPr/>
        </p:nvSpPr>
        <p:spPr>
          <a:xfrm>
            <a:off x="6363734" y="0"/>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53000"/>
            </a:schemeClr>
          </a:solidFill>
          <a:ln w="9525" cap="flat">
            <a:gradFill>
              <a:gsLst>
                <a:gs pos="0">
                  <a:srgbClr val="FDAA31">
                    <a:alpha val="36000"/>
                  </a:srgbClr>
                </a:gs>
                <a:gs pos="100000">
                  <a:srgbClr val="FE9900"/>
                </a:gs>
                <a:gs pos="100000">
                  <a:schemeClr val="accent1">
                    <a:lumMod val="30000"/>
                    <a:lumOff val="70000"/>
                  </a:schemeClr>
                </a:gs>
              </a:gsLst>
              <a:lin ang="5400000" scaled="1"/>
            </a:grad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820057" y="-4625524"/>
            <a:ext cx="642157" cy="10756899"/>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73886" y="533178"/>
            <a:ext cx="9837057" cy="44270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b="1" dirty="0">
                <a:solidFill>
                  <a:srgbClr val="232F3E"/>
                </a:solidFill>
                <a:latin typeface="Segoe UI" panose="020B0502040204020203" pitchFamily="34" charset="0"/>
                <a:cs typeface="Segoe UI" panose="020B0502040204020203" pitchFamily="34" charset="0"/>
              </a:rPr>
              <a:t>Mode Of Sales And Order Property:</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22987" y="431847"/>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784856" y="563548"/>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sp>
        <p:nvSpPr>
          <p:cNvPr id="8" name="Text Placeholder 2">
            <a:extLst>
              <a:ext uri="{FF2B5EF4-FFF2-40B4-BE49-F238E27FC236}">
                <a16:creationId xmlns:a16="http://schemas.microsoft.com/office/drawing/2014/main" id="{9015E861-645C-199B-94B5-024B8ED85614}"/>
              </a:ext>
            </a:extLst>
          </p:cNvPr>
          <p:cNvSpPr txBox="1">
            <a:spLocks/>
          </p:cNvSpPr>
          <p:nvPr/>
        </p:nvSpPr>
        <p:spPr>
          <a:xfrm>
            <a:off x="647699" y="1297460"/>
            <a:ext cx="7186485" cy="4040659"/>
          </a:xfrm>
          <a:prstGeom prst="rect">
            <a:avLst/>
          </a:prstGeom>
        </p:spPr>
        <p:txBody>
          <a:bodyPr vert="horz" wrap="square" lIns="0" tIns="0" rIns="0" bIns="0" rtlCol="0" anchor="t"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Wingdings" panose="05000000000000000000" pitchFamily="2" charset="2"/>
              <a:buChar char="v"/>
            </a:pPr>
            <a:r>
              <a:rPr lang="en-US" sz="2400" b="1" u="sng" dirty="0"/>
              <a:t>Order Priority: </a:t>
            </a:r>
            <a:r>
              <a:rPr lang="en-US" sz="2400" dirty="0"/>
              <a:t>This section is divided into four categories labeled 'C', 'H', 'L', and 'M'. These likely represent different priority levels for orders, such as Critical (C), High (H), Low (L), and Medium (M). This categorization can be used to analyze how Amazon prioritizes its order processing and delivery based on urgency or importance.</a:t>
            </a:r>
          </a:p>
          <a:p>
            <a:pPr marL="342900" indent="-342900" algn="just">
              <a:buFont typeface="Wingdings" panose="05000000000000000000" pitchFamily="2" charset="2"/>
              <a:buChar char="v"/>
            </a:pPr>
            <a:r>
              <a:rPr lang="en-US" sz="2400" b="1" u="sng" dirty="0"/>
              <a:t>Mode of Sales: </a:t>
            </a:r>
            <a:r>
              <a:rPr lang="en-US" sz="2400" dirty="0"/>
              <a:t>This section shows two modes of sales - 'Offline' and 'Online', with a visual emphasis on 'Online'. This indicates that Amazon's sales are predominantly online, which aligns with its business model as an e-commerce giant. The presence of an 'Offline' category, however, suggests that there might be some component of sales occurring through physical or non-internet-based channels, which could be interesting for a more detailed analysis.</a:t>
            </a:r>
          </a:p>
        </p:txBody>
      </p:sp>
      <p:pic>
        <p:nvPicPr>
          <p:cNvPr id="3" name="Picture 2">
            <a:extLst>
              <a:ext uri="{FF2B5EF4-FFF2-40B4-BE49-F238E27FC236}">
                <a16:creationId xmlns:a16="http://schemas.microsoft.com/office/drawing/2014/main" id="{71EC5413-0787-AC38-140B-F0462AFADAEC}"/>
              </a:ext>
            </a:extLst>
          </p:cNvPr>
          <p:cNvPicPr>
            <a:picLocks noChangeAspect="1"/>
          </p:cNvPicPr>
          <p:nvPr/>
        </p:nvPicPr>
        <p:blipFill rotWithShape="1">
          <a:blip r:embed="rId3"/>
          <a:srcRect l="8861" t="2052" r="2101" b="55641"/>
          <a:stretch/>
        </p:blipFill>
        <p:spPr>
          <a:xfrm>
            <a:off x="7982466" y="1544596"/>
            <a:ext cx="4209534" cy="1729946"/>
          </a:xfrm>
          <a:prstGeom prst="rect">
            <a:avLst/>
          </a:prstGeom>
          <a:effectLst>
            <a:softEdge rad="114300"/>
          </a:effectLst>
        </p:spPr>
      </p:pic>
      <p:pic>
        <p:nvPicPr>
          <p:cNvPr id="7" name="Picture 6">
            <a:extLst>
              <a:ext uri="{FF2B5EF4-FFF2-40B4-BE49-F238E27FC236}">
                <a16:creationId xmlns:a16="http://schemas.microsoft.com/office/drawing/2014/main" id="{94721B87-6987-A0F2-F83D-0066D48D1493}"/>
              </a:ext>
            </a:extLst>
          </p:cNvPr>
          <p:cNvPicPr>
            <a:picLocks noChangeAspect="1"/>
          </p:cNvPicPr>
          <p:nvPr/>
        </p:nvPicPr>
        <p:blipFill rotWithShape="1">
          <a:blip r:embed="rId3"/>
          <a:srcRect l="4981" t="47871" r="1553" b="1"/>
          <a:stretch/>
        </p:blipFill>
        <p:spPr>
          <a:xfrm>
            <a:off x="7993414" y="4176585"/>
            <a:ext cx="4198586" cy="1705231"/>
          </a:xfrm>
          <a:prstGeom prst="rect">
            <a:avLst/>
          </a:prstGeom>
          <a:effectLst>
            <a:softEdge rad="114300"/>
          </a:effectLst>
        </p:spPr>
      </p:pic>
    </p:spTree>
    <p:extLst>
      <p:ext uri="{BB962C8B-B14F-4D97-AF65-F5344CB8AC3E}">
        <p14:creationId xmlns:p14="http://schemas.microsoft.com/office/powerpoint/2010/main" val="39932339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1254</TotalTime>
  <Words>685</Words>
  <Application>Microsoft Office PowerPoint</Application>
  <PresentationFormat>Widescreen</PresentationFormat>
  <Paragraphs>48</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Segoe UI</vt:lpstr>
      <vt:lpstr>Wingdings</vt:lpstr>
      <vt:lpstr>Office Theme</vt:lpstr>
      <vt:lpstr>Amazon Sales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Slack Powerpoint Template</dc:title>
  <dc:creator>it 24slides3</dc:creator>
  <cp:lastModifiedBy>4419_TYIT/B_Vaishnavi V</cp:lastModifiedBy>
  <cp:revision>15</cp:revision>
  <dcterms:created xsi:type="dcterms:W3CDTF">2022-01-20T05:04:38Z</dcterms:created>
  <dcterms:modified xsi:type="dcterms:W3CDTF">2024-08-07T10:51:27Z</dcterms:modified>
</cp:coreProperties>
</file>

<file path=docProps/thumbnail.jpeg>
</file>